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7" r:id="rId1"/>
  </p:sldMasterIdLst>
  <p:notesMasterIdLst>
    <p:notesMasterId r:id="rId14"/>
  </p:notesMasterIdLst>
  <p:sldIdLst>
    <p:sldId id="312" r:id="rId2"/>
    <p:sldId id="300" r:id="rId3"/>
    <p:sldId id="326" r:id="rId4"/>
    <p:sldId id="304" r:id="rId5"/>
    <p:sldId id="327" r:id="rId6"/>
    <p:sldId id="335" r:id="rId7"/>
    <p:sldId id="336" r:id="rId8"/>
    <p:sldId id="328" r:id="rId9"/>
    <p:sldId id="329" r:id="rId10"/>
    <p:sldId id="330" r:id="rId11"/>
    <p:sldId id="331" r:id="rId12"/>
    <p:sldId id="33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0000"/>
    <a:srgbClr val="DCEACB"/>
    <a:srgbClr val="EFF5E7"/>
    <a:srgbClr val="F7E9E7"/>
    <a:srgbClr val="EFCFCC"/>
    <a:srgbClr val="1B49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12" autoAdjust="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44E8C13-9F0E-4EA9-8669-4D57A01C7070}" type="datetimeFigureOut">
              <a:rPr lang="ru-RU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ED6A9E5-2F20-4BA0-A034-CFA09830E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B70F06-8ACB-4D56-BB20-DD9073D21A13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pPr>
              <a:defRPr/>
            </a:pPr>
            <a:fld id="{8434B89E-1666-4BE4-A9BC-DC43685161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5949B-505E-4FBC-B24C-B0EB8399A5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pPr>
              <a:defRPr/>
            </a:pPr>
            <a:fld id="{078202DF-F804-469D-8448-C6F5C3DBD3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AAB058-2DDE-46F0-AD45-BBB25168FE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4040B7-430E-4E47-BBDE-78A947160E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B7FAF6-B7C6-475B-8032-B8F65C78AB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3B4EF-A948-47D6-B41F-A0C561A5D4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B7F0A-D257-429A-A29F-C5996F3DF0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74D2A-EAB3-4335-979C-B4B58CBBC8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525EC8-B317-4E06-A458-5860E878BC24}" type="datetimeFigureOut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04C7A6-ACDB-4FAB-8AC2-33B9B07416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D2BB831-E78C-4DA2-89F0-792B130FBCF7}" type="datetime1">
              <a:rPr lang="ru-RU" smtClean="0"/>
              <a:pPr>
                <a:defRPr/>
              </a:pPr>
              <a:t>22.10.2015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9DDCCC3-ED27-445F-BCEF-C5BB04BB55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49" r:id="rId2"/>
    <p:sldLayoutId id="2147484550" r:id="rId3"/>
    <p:sldLayoutId id="2147484551" r:id="rId4"/>
    <p:sldLayoutId id="2147484552" r:id="rId5"/>
    <p:sldLayoutId id="2147484553" r:id="rId6"/>
    <p:sldLayoutId id="2147484554" r:id="rId7"/>
    <p:sldLayoutId id="2147484555" r:id="rId8"/>
    <p:sldLayoutId id="2147484556" r:id="rId9"/>
    <p:sldLayoutId id="2147484557" r:id="rId10"/>
    <p:sldLayoutId id="21474845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Excel_97-20031.xls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5" cy="256490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О ходе реализации </a:t>
            </a: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Программы работ по созданию системы метрологического обеспечения измерений калорийности (энергии сгорания) газового топлива в сфере газовой калориметрии, а также других видов топлив </a:t>
            </a: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708920"/>
            <a:ext cx="6768752" cy="2664296"/>
          </a:xfrm>
        </p:spPr>
        <p:txBody>
          <a:bodyPr anchor="ctr">
            <a:no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80000"/>
            </a:pP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Лаборатория калориметрии сжигания и высокочистых органических веществ метрологического назначения ФГУП «ВНИИМ им. </a:t>
            </a:r>
            <a:r>
              <a:rPr lang="ru-RU" sz="1800" dirty="0" err="1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Д.И</a:t>
            </a:r>
            <a:r>
              <a:rPr lang="ru-RU" sz="180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. Менделеева»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80000"/>
            </a:pPr>
            <a:r>
              <a:rPr lang="ru-RU" sz="1800" i="1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Руководитель лаб.: Корчагина Елена Николаевна</a:t>
            </a:r>
          </a:p>
          <a:p>
            <a:pPr algn="l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80000"/>
            </a:pPr>
            <a:r>
              <a:rPr lang="en-US" sz="1800" dirty="0" smtClean="0">
                <a:solidFill>
                  <a:schemeClr val="tx2">
                    <a:lumMod val="10000"/>
                  </a:schemeClr>
                </a:solidFill>
                <a:latin typeface="Arial" charset="0"/>
                <a:cs typeface="Arial" charset="0"/>
              </a:rPr>
              <a:t>E-mail:</a:t>
            </a:r>
            <a:r>
              <a:rPr lang="en-US" sz="1800" dirty="0" smtClean="0">
                <a:solidFill>
                  <a:schemeClr val="accent5"/>
                </a:solidFill>
                <a:latin typeface="Arial" charset="0"/>
                <a:cs typeface="Arial" charset="0"/>
              </a:rPr>
              <a:t> </a:t>
            </a:r>
            <a:r>
              <a:rPr lang="en-US" sz="1800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E.N.Korchagina@vniim.ru</a:t>
            </a:r>
            <a:endParaRPr lang="ru-RU" sz="1800" i="1" u="sng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  <a:cs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80000"/>
            </a:pPr>
            <a:endParaRPr lang="ru-RU" sz="1600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80000"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  <a:t>Адрес: 190005, Россия, С-Пб., Московский пр., 19</a:t>
            </a:r>
            <a:b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</a:b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" charset="0"/>
                <a:cs typeface="Arial" charset="0"/>
              </a:rPr>
              <a:t>Раб. тел. (812) 323-96-39, факс (812) 713-01-14</a:t>
            </a: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 bwMode="auto">
          <a:xfrm>
            <a:off x="0" y="6021288"/>
            <a:ext cx="9144000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i="1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42</a:t>
            </a:r>
            <a:r>
              <a:rPr lang="ru-RU" sz="2400" b="1" u="sng" baseline="30000" dirty="0" smtClean="0">
                <a:solidFill>
                  <a:schemeClr val="accent1"/>
                </a:solidFill>
                <a:latin typeface="+mj-lt"/>
              </a:rPr>
              <a:t>ое</a:t>
            </a: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 заседание </a:t>
            </a:r>
            <a:r>
              <a:rPr lang="ru-RU" sz="2400" b="1" dirty="0" err="1" smtClean="0">
                <a:solidFill>
                  <a:schemeClr val="accent1"/>
                </a:solidFill>
                <a:latin typeface="+mj-lt"/>
              </a:rPr>
              <a:t>НТКМетр</a:t>
            </a: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, г. Астана, 29-30 октября 2015 г. </a:t>
            </a:r>
          </a:p>
          <a:p>
            <a:pPr eaLnBrk="1" hangingPunct="1">
              <a:defRPr/>
            </a:pPr>
            <a:endParaRPr lang="ru-RU" sz="2400" b="1" dirty="0" smtClean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4821" name="Picture 28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5"/>
            <a:ext cx="1440160" cy="1426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/>
                </a:solidFill>
                <a:effectLst/>
              </a:rPr>
              <a:t>Совершенствование </a:t>
            </a:r>
            <a:r>
              <a:rPr lang="ru-RU" sz="2800" dirty="0">
                <a:solidFill>
                  <a:schemeClr val="accent4"/>
                </a:solidFill>
                <a:effectLst/>
              </a:rPr>
              <a:t>государственного первичного эталона единиц энергии </a:t>
            </a:r>
            <a:r>
              <a:rPr lang="ru-RU" sz="2800" dirty="0" smtClean="0">
                <a:solidFill>
                  <a:schemeClr val="accent4"/>
                </a:solidFill>
                <a:effectLst/>
              </a:rPr>
              <a:t>сгорания </a:t>
            </a:r>
            <a:r>
              <a:rPr lang="ru-RU" sz="2800" dirty="0">
                <a:solidFill>
                  <a:schemeClr val="accent4"/>
                </a:solidFill>
                <a:effectLst/>
              </a:rPr>
              <a:t>(ГЭТ 16-2010)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640960" cy="129614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Поставлена новая тема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с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целью расширения диапазона измерений объемной энергии сгорания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4623" y="3140968"/>
            <a:ext cx="4968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К декабрю 2015 г. должна быть изготовлена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калориметрическая установка для сжигания высококалорийного газа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, предназначенная, в частности,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для измерений калорийности нефтяного попутного газа</a:t>
            </a:r>
          </a:p>
        </p:txBody>
      </p:sp>
      <p:pic>
        <p:nvPicPr>
          <p:cNvPr id="6" name="Picture 12" descr="SSA406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3148642"/>
            <a:ext cx="2219325" cy="2808288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blurRad="50800" dist="50800" dir="2700000" sx="102000" sy="102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3175" y="2636912"/>
            <a:ext cx="2103437" cy="2808288"/>
          </a:xfrm>
          <a:prstGeom prst="rect">
            <a:avLst/>
          </a:prstGeom>
          <a:solidFill>
            <a:srgbClr val="FFFFFF"/>
          </a:solidFill>
          <a:ln w="57150" cmpd="thickThin">
            <a:noFill/>
            <a:miter lim="800000"/>
            <a:headEnd/>
            <a:tailEnd/>
          </a:ln>
          <a:effectLst>
            <a:outerShdw blurRad="50800" dist="50800" dir="2700000" sx="102000" sy="102000" algn="ctr" rotWithShape="0">
              <a:srgbClr val="000000">
                <a:alpha val="43137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940152" y="4148593"/>
            <a:ext cx="1901750" cy="237675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разработке</a:t>
            </a:r>
          </a:p>
          <a:p>
            <a:pPr algn="ctr"/>
            <a:endParaRPr lang="ru-RU" dirty="0"/>
          </a:p>
        </p:txBody>
      </p:sp>
      <p:pic>
        <p:nvPicPr>
          <p:cNvPr id="65538" name="Picture 2" descr="C:\Documents and Settings\Прудаев\Мои документы\Конференции_Семинары\Презентации_все\РАЗНЫЕ рисунки\develop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8" r="9072" b="24475"/>
          <a:stretch/>
        </p:blipFill>
        <p:spPr bwMode="auto">
          <a:xfrm>
            <a:off x="6120352" y="4494712"/>
            <a:ext cx="1541350" cy="123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009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Сличения национальных эталонов единицы энергии сгорания в рамках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КООМЕТ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6192688" cy="21888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Продолжаются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двусторонние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сличения национальных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эталонов России и Беларуси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на образцах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твердых и жидких топлив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, тема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КООМЕТ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№ 623/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Ru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-a/13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754" y="2148978"/>
            <a:ext cx="14938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8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030708"/>
            <a:ext cx="10795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89758"/>
              </p:ext>
            </p:extLst>
          </p:nvPr>
        </p:nvGraphicFramePr>
        <p:xfrm>
          <a:off x="428856" y="3573016"/>
          <a:ext cx="8460432" cy="286098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83771"/>
                <a:gridCol w="4416829"/>
                <a:gridCol w="3059832"/>
              </a:tblGrid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Этап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Материал образца для сличений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Период измерений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Антрацит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(ГСО </a:t>
                      </a:r>
                      <a:r>
                        <a:rPr lang="ru-RU" sz="2000" dirty="0">
                          <a:effectLst/>
                        </a:rPr>
                        <a:t>№ 9428-2009; </a:t>
                      </a:r>
                      <a:r>
                        <a:rPr lang="ru-RU" sz="2000" dirty="0" err="1">
                          <a:effectLst/>
                        </a:rPr>
                        <a:t>МСО</a:t>
                      </a:r>
                      <a:r>
                        <a:rPr lang="ru-RU" sz="2000" dirty="0">
                          <a:effectLst/>
                        </a:rPr>
                        <a:t> 1739:2011)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I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2014 –</a:t>
                      </a:r>
                      <a:r>
                        <a:rPr lang="en-US" sz="2000" dirty="0" smtClean="0">
                          <a:effectLst/>
                        </a:rPr>
                        <a:t> IV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Тощий уголь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II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2015 –</a:t>
                      </a:r>
                      <a:r>
                        <a:rPr lang="en-US" sz="2000" dirty="0" smtClean="0">
                          <a:effectLst/>
                        </a:rPr>
                        <a:t> III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Жидкое органическое </a:t>
                      </a:r>
                      <a:r>
                        <a:rPr lang="ru-RU" sz="2000" dirty="0" smtClean="0">
                          <a:effectLst/>
                        </a:rPr>
                        <a:t>вещество</a:t>
                      </a:r>
                      <a:br>
                        <a:rPr lang="ru-RU" sz="2000" dirty="0" smtClean="0">
                          <a:effectLst/>
                        </a:rPr>
                      </a:br>
                      <a:r>
                        <a:rPr lang="ru-RU" sz="2000" dirty="0" smtClean="0">
                          <a:effectLst/>
                        </a:rPr>
                        <a:t>(н-додекан)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II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2015 –</a:t>
                      </a:r>
                      <a:r>
                        <a:rPr lang="en-US" sz="2000" dirty="0" smtClean="0">
                          <a:effectLst/>
                        </a:rPr>
                        <a:t> III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Calibri" pitchFamily="34" charset="0"/>
                        </a:rPr>
                        <a:t>4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Calibri" pitchFamily="34" charset="0"/>
                        </a:rPr>
                        <a:t>Мазут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</a:rPr>
                        <a:t>III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</a:t>
                      </a:r>
                      <a:r>
                        <a:rPr lang="en-US" sz="2000" dirty="0" smtClean="0">
                          <a:effectLst/>
                        </a:rPr>
                        <a:t>5</a:t>
                      </a:r>
                      <a:r>
                        <a:rPr lang="ru-RU" sz="2000" dirty="0" smtClean="0">
                          <a:effectLst/>
                        </a:rPr>
                        <a:t> –</a:t>
                      </a:r>
                      <a:r>
                        <a:rPr lang="en-US" sz="2000" dirty="0" smtClean="0">
                          <a:effectLst/>
                        </a:rPr>
                        <a:t> IV </a:t>
                      </a:r>
                      <a:r>
                        <a:rPr lang="ru-RU" sz="2000" dirty="0" smtClean="0">
                          <a:effectLst/>
                        </a:rPr>
                        <a:t>кв.</a:t>
                      </a:r>
                      <a:r>
                        <a:rPr lang="ru-RU" sz="2000" baseline="0" dirty="0" smtClean="0">
                          <a:effectLst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201</a:t>
                      </a:r>
                      <a:r>
                        <a:rPr lang="en-US" sz="2000" dirty="0" smtClean="0">
                          <a:effectLst/>
                        </a:rPr>
                        <a:t>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75" marR="6857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0085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44624"/>
            <a:ext cx="1763689" cy="253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407944"/>
            <a:ext cx="48059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DC1FA60-4741-4E22-8748-EB3AE10073AD}" type="slidenum">
              <a:rPr lang="ru-RU" sz="1200" smtClean="0">
                <a:solidFill>
                  <a:srgbClr val="FFFFFF"/>
                </a:solidFill>
                <a:latin typeface="Arial Black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z="1200" smtClean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41048"/>
            <a:ext cx="5781267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Intro " pitchFamily="50" charset="0"/>
              </a:rPr>
              <a:t>Спасибо 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Intro " pitchFamily="50" charset="0"/>
              </a:rPr>
              <a:t>внимание</a:t>
            </a:r>
            <a:r>
              <a:rPr lang="en-US" sz="6000" b="1" cap="all" dirty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Intro " pitchFamily="50" charset="0"/>
              </a:rPr>
              <a:t>!</a:t>
            </a:r>
            <a:endParaRPr lang="ru-RU" sz="6000" b="1" cap="all" dirty="0">
              <a:ln w="0"/>
              <a:solidFill>
                <a:schemeClr val="accent4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Intro " pitchFamily="50" charset="0"/>
            </a:endParaRPr>
          </a:p>
        </p:txBody>
      </p:sp>
      <p:sp>
        <p:nvSpPr>
          <p:cNvPr id="10" name="Rectangle 10"/>
          <p:cNvSpPr txBox="1">
            <a:spLocks noChangeArrowheads="1"/>
          </p:cNvSpPr>
          <p:nvPr/>
        </p:nvSpPr>
        <p:spPr bwMode="auto">
          <a:xfrm>
            <a:off x="265717" y="6021288"/>
            <a:ext cx="8383215" cy="59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dirty="0" smtClean="0">
                <a:solidFill>
                  <a:srgbClr val="DE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prum" pitchFamily="2" charset="0"/>
              </a:rPr>
              <a:t>Адрес</a:t>
            </a:r>
            <a:r>
              <a:rPr lang="ru-RU" sz="2000" dirty="0">
                <a:solidFill>
                  <a:srgbClr val="DE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prum" pitchFamily="2" charset="0"/>
              </a:rPr>
              <a:t>: 190005, Россия, С-Пб., Московский пр., 19</a:t>
            </a:r>
            <a:br>
              <a:rPr lang="ru-RU" sz="2000" dirty="0">
                <a:solidFill>
                  <a:srgbClr val="DE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prum" pitchFamily="2" charset="0"/>
              </a:rPr>
            </a:br>
            <a:r>
              <a:rPr lang="ru-RU" sz="2000" dirty="0">
                <a:solidFill>
                  <a:srgbClr val="DE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prum" pitchFamily="2" charset="0"/>
              </a:rPr>
              <a:t>Раб. тел. (812) 323-96-39, факс (812) 713-01-14</a:t>
            </a:r>
            <a:endParaRPr lang="ru-RU" sz="2000" dirty="0" smtClean="0">
              <a:solidFill>
                <a:srgbClr val="DEF5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prum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924944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Лаборатория калориметрии сжигания и высокочистых органических веществ метрологического назначения</a:t>
            </a:r>
            <a:b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</a:b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ФГУП «ВНИИМ им. </a:t>
            </a:r>
            <a:r>
              <a:rPr lang="ru-RU" sz="28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Д.И</a:t>
            </a: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. Менделеева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»</a:t>
            </a:r>
          </a:p>
          <a:p>
            <a:pPr algn="ctr">
              <a:lnSpc>
                <a:spcPct val="80000"/>
              </a:lnSpc>
              <a:buClr>
                <a:srgbClr val="2DA2BF"/>
              </a:buClr>
              <a:defRPr/>
            </a:pP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761941"/>
            <a:ext cx="9144000" cy="591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Руководитель лаб.: Корчагина Елена Николаевна</a:t>
            </a:r>
          </a:p>
          <a:p>
            <a:pPr algn="ctr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E-</a:t>
            </a:r>
            <a:r>
              <a:rPr lang="ru-RU" sz="2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mail</a:t>
            </a:r>
            <a:r>
              <a:rPr 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: </a:t>
            </a:r>
            <a:r>
              <a:rPr lang="ru-RU" sz="2000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E.N.Korchagina@vniim.ru</a:t>
            </a:r>
          </a:p>
        </p:txBody>
      </p:sp>
    </p:spTree>
    <p:extLst>
      <p:ext uri="{BB962C8B-B14F-4D97-AF65-F5344CB8AC3E}">
        <p14:creationId xmlns:p14="http://schemas.microsoft.com/office/powerpoint/2010/main" val="351798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2"/>
          <p:cNvSpPr>
            <a:spLocks noGrp="1"/>
          </p:cNvSpPr>
          <p:nvPr>
            <p:ph type="title"/>
          </p:nvPr>
        </p:nvSpPr>
        <p:spPr>
          <a:xfrm>
            <a:off x="107504" y="1628800"/>
            <a:ext cx="8928993" cy="158417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В соответствии с актуализированной программой работ, принятой на </a:t>
            </a:r>
            <a:r>
              <a:rPr lang="ru-RU" sz="2400" b="1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39</a:t>
            </a:r>
            <a:r>
              <a:rPr lang="ru-RU" sz="2400" b="1" u="sng" baseline="30000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ом</a:t>
            </a:r>
            <a:r>
              <a:rPr lang="ru-RU" sz="2400" b="1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 заседании, в </a:t>
            </a:r>
            <a:r>
              <a:rPr lang="ru-RU" sz="2400" b="1" dirty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рассматриваемый период времени </a:t>
            </a:r>
            <a:r>
              <a:rPr lang="ru-RU" sz="2400" b="1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/>
            </a:r>
            <a:br>
              <a:rPr lang="ru-RU" sz="2400" b="1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</a:br>
            <a:r>
              <a:rPr lang="ru-RU" sz="2400" b="1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(</a:t>
            </a:r>
            <a:r>
              <a:rPr lang="ru-RU" sz="2400" b="1" dirty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апрель 2015 г. - октябрь 2015 г.) проводились </a:t>
            </a:r>
            <a:r>
              <a:rPr lang="ru-RU" sz="2400" b="1" dirty="0" smtClean="0">
                <a:ln>
                  <a:noFill/>
                </a:ln>
                <a:solidFill>
                  <a:schemeClr val="accent1"/>
                </a:solidFill>
                <a:effectLst/>
                <a:cs typeface="Lucida Sans Unicode" pitchFamily="34" charset="0"/>
              </a:rPr>
              <a:t>работы по следующим позициям:</a:t>
            </a:r>
          </a:p>
        </p:txBody>
      </p:sp>
      <p:sp>
        <p:nvSpPr>
          <p:cNvPr id="33795" name="Подзаголовок 3"/>
          <p:cNvSpPr>
            <a:spLocks noGrp="1"/>
          </p:cNvSpPr>
          <p:nvPr>
            <p:ph idx="1"/>
          </p:nvPr>
        </p:nvSpPr>
        <p:spPr>
          <a:xfrm>
            <a:off x="251519" y="3356992"/>
            <a:ext cx="8784977" cy="4320480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500"/>
              </a:spcAft>
              <a:buFont typeface="Wingdings 2" pitchFamily="18" charset="2"/>
              <a:buAutoNum type="arabicPlain"/>
              <a:defRPr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Создание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межгосударственной системы  МО измерений энергии сгорания всех видов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топлива</a:t>
            </a:r>
          </a:p>
          <a:p>
            <a:pPr marL="457200" indent="-457200">
              <a:spcBef>
                <a:spcPts val="0"/>
              </a:spcBef>
              <a:spcAft>
                <a:spcPts val="500"/>
              </a:spcAft>
              <a:buFont typeface="Wingdings 2" pitchFamily="18" charset="2"/>
              <a:buAutoNum type="arabicPlain"/>
              <a:defRPr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Lucida Sans Unicode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500"/>
              </a:spcAft>
              <a:buFont typeface="Wingdings 2" pitchFamily="18" charset="2"/>
              <a:buAutoNum type="arabicPlain" startAt="2"/>
              <a:defRPr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Сличения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национальных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эталонов единицы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энергии сгорания в рамках </a:t>
            </a:r>
            <a:r>
              <a:rPr lang="ru-RU" sz="28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Lucida Sans Unicode" pitchFamily="34" charset="0"/>
              </a:rPr>
              <a:t>КООМЕТ</a:t>
            </a:r>
            <a:endParaRPr lang="ru-RU" sz="28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Lucida Sans Unicode" pitchFamily="34" charset="0"/>
            </a:endParaRPr>
          </a:p>
        </p:txBody>
      </p:sp>
      <p:sp>
        <p:nvSpPr>
          <p:cNvPr id="35844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47113" y="6408738"/>
            <a:ext cx="3667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5668F1-1894-4C0C-880B-89E8D4015F27}" type="slidenum">
              <a:rPr lang="ru-RU" smtClean="0">
                <a:solidFill>
                  <a:schemeClr val="tx2"/>
                </a:solidFill>
              </a:rPr>
              <a:pPr eaLnBrk="1" hangingPunct="1"/>
              <a:t>2</a:t>
            </a:fld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66563" name="Picture 3" descr="C:\Documents and Settings\Прудаев\Мои документы\Конференции_Семинары\Презентации_все\РАЗНЫЕ рисунки\Рукопожатие\рукопожатие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246" y="5589240"/>
            <a:ext cx="1152550" cy="103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4" name="Picture 4" descr="C:\Documents and Settings\Прудаев\Мои документы\Конференции_Семинары\Презентации_все\РАЗНЫЕ рисунки\powerpoint\small glob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758" y="3717032"/>
            <a:ext cx="1346242" cy="134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07504" y="182880"/>
            <a:ext cx="8928992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accent1"/>
                </a:solidFill>
                <a:effectLst/>
              </a:rPr>
              <a:t>Программа работ</a:t>
            </a:r>
            <a:endParaRPr lang="ru-RU" sz="2800" dirty="0">
              <a:solidFill>
                <a:schemeClr val="accent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C:\Documents and Settings\Прудаев\Мои документы\Конференции_Семинары\Презентации_все\РАЗНЫЕ рисунки\Рис_книги_комп\book-p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44824"/>
            <a:ext cx="2304256" cy="190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4"/>
                </a:solidFill>
                <a:effectLst/>
              </a:rPr>
              <a:t>Разработка межгосударственной поверочной схемы для СИ энергии сгорания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3"/>
            <a:ext cx="8568952" cy="3024336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</a:rPr>
              <a:t>На настоящий момент действуют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1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Межгосударственный стандарт 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6195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ГОСТ 8.026-96</a:t>
            </a:r>
          </a:p>
          <a:p>
            <a:pPr marL="361950" indent="-361950">
              <a:spcBef>
                <a:spcPts val="1000"/>
              </a:spcBef>
              <a:spcAft>
                <a:spcPts val="1000"/>
              </a:spcAf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2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Новый национальный стандарт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России</a:t>
            </a:r>
          </a:p>
          <a:p>
            <a:pPr marL="36195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ГОСТ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Р 8.667-2009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97152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534988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В план стандартизации 2016 года поставлена тема по разработке межгосударственной поверочной схемы для СИ энергии сгорания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17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7"/>
          <p:cNvSpPr>
            <a:spLocks noChangeShapeType="1"/>
          </p:cNvSpPr>
          <p:nvPr/>
        </p:nvSpPr>
        <p:spPr bwMode="auto">
          <a:xfrm>
            <a:off x="0" y="438150"/>
            <a:ext cx="9248775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35" name="Text Box 8"/>
          <p:cNvSpPr txBox="1">
            <a:spLocks noChangeArrowheads="1"/>
          </p:cNvSpPr>
          <p:nvPr/>
        </p:nvSpPr>
        <p:spPr bwMode="auto">
          <a:xfrm rot="-5400000">
            <a:off x="-314325" y="749300"/>
            <a:ext cx="1292225" cy="679451"/>
          </a:xfrm>
          <a:prstGeom prst="rect">
            <a:avLst/>
          </a:prstGeom>
          <a:solidFill>
            <a:srgbClr val="FFCC00">
              <a:alpha val="5607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ru-RU" sz="200" b="1"/>
          </a:p>
          <a:p>
            <a:pPr algn="ctr">
              <a:spcBef>
                <a:spcPct val="50000"/>
              </a:spcBef>
            </a:pPr>
            <a:r>
              <a:rPr lang="ru-RU" sz="900" b="1"/>
              <a:t>Государственный первичный</a:t>
            </a:r>
            <a:br>
              <a:rPr lang="ru-RU" sz="900" b="1"/>
            </a:br>
            <a:r>
              <a:rPr lang="ru-RU" sz="900" b="1"/>
              <a:t>эталон</a:t>
            </a:r>
          </a:p>
        </p:txBody>
      </p:sp>
      <p:sp>
        <p:nvSpPr>
          <p:cNvPr id="44036" name="Text Box 9"/>
          <p:cNvSpPr txBox="1">
            <a:spLocks noChangeArrowheads="1"/>
          </p:cNvSpPr>
          <p:nvPr/>
        </p:nvSpPr>
        <p:spPr bwMode="auto">
          <a:xfrm rot="-5400000">
            <a:off x="-169069" y="6006306"/>
            <a:ext cx="1019175" cy="684213"/>
          </a:xfrm>
          <a:prstGeom prst="rect">
            <a:avLst/>
          </a:prstGeom>
          <a:solidFill>
            <a:srgbClr val="DFF173">
              <a:alpha val="3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900" b="1"/>
              <a:t>Рабочие средства измерений</a:t>
            </a:r>
          </a:p>
        </p:txBody>
      </p:sp>
      <p:sp>
        <p:nvSpPr>
          <p:cNvPr id="44037" name="Text Box 10"/>
          <p:cNvSpPr txBox="1">
            <a:spLocks noChangeArrowheads="1"/>
          </p:cNvSpPr>
          <p:nvPr/>
        </p:nvSpPr>
        <p:spPr bwMode="auto">
          <a:xfrm rot="-5400000">
            <a:off x="-865982" y="3790157"/>
            <a:ext cx="1908175" cy="179388"/>
          </a:xfrm>
          <a:prstGeom prst="rect">
            <a:avLst/>
          </a:prstGeom>
          <a:solidFill>
            <a:srgbClr val="DFF173">
              <a:alpha val="7882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000">
                <a:solidFill>
                  <a:srgbClr val="6600CC"/>
                </a:solidFill>
              </a:rPr>
              <a:t>Рабочие эталоны</a:t>
            </a:r>
          </a:p>
        </p:txBody>
      </p:sp>
      <p:sp>
        <p:nvSpPr>
          <p:cNvPr id="44038" name="Text Box 11"/>
          <p:cNvSpPr txBox="1">
            <a:spLocks noChangeArrowheads="1"/>
          </p:cNvSpPr>
          <p:nvPr/>
        </p:nvSpPr>
        <p:spPr bwMode="auto">
          <a:xfrm rot="-5400000">
            <a:off x="-747712" y="3635375"/>
            <a:ext cx="23050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900">
                <a:solidFill>
                  <a:srgbClr val="6600CC"/>
                </a:solidFill>
              </a:rPr>
              <a:t>Эталоны, </a:t>
            </a:r>
            <a:r>
              <a:rPr lang="ru-RU" sz="800">
                <a:solidFill>
                  <a:srgbClr val="6600CC"/>
                </a:solidFill>
              </a:rPr>
              <a:t>заимствованные</a:t>
            </a:r>
            <a:r>
              <a:rPr lang="ru-RU" sz="900">
                <a:solidFill>
                  <a:srgbClr val="6600CC"/>
                </a:solidFill>
              </a:rPr>
              <a:t> из других государственных поверочных схем</a:t>
            </a:r>
          </a:p>
        </p:txBody>
      </p:sp>
      <p:sp>
        <p:nvSpPr>
          <p:cNvPr id="44039" name="Text Box 12"/>
          <p:cNvSpPr txBox="1">
            <a:spLocks noChangeArrowheads="1"/>
          </p:cNvSpPr>
          <p:nvPr/>
        </p:nvSpPr>
        <p:spPr bwMode="auto">
          <a:xfrm rot="-5400000">
            <a:off x="-157957" y="4982369"/>
            <a:ext cx="1008063" cy="701676"/>
          </a:xfrm>
          <a:prstGeom prst="rect">
            <a:avLst/>
          </a:prstGeom>
          <a:solidFill>
            <a:srgbClr val="DFF173">
              <a:alpha val="6117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ru-RU" sz="900" b="1"/>
          </a:p>
          <a:p>
            <a:pPr algn="ctr">
              <a:spcBef>
                <a:spcPct val="50000"/>
              </a:spcBef>
            </a:pPr>
            <a:r>
              <a:rPr lang="ru-RU" sz="900" b="1"/>
              <a:t>2-ого разряда</a:t>
            </a:r>
          </a:p>
        </p:txBody>
      </p:sp>
      <p:sp>
        <p:nvSpPr>
          <p:cNvPr id="44040" name="Text Box 13"/>
          <p:cNvSpPr txBox="1">
            <a:spLocks noChangeArrowheads="1"/>
          </p:cNvSpPr>
          <p:nvPr/>
        </p:nvSpPr>
        <p:spPr bwMode="auto">
          <a:xfrm rot="-5400000">
            <a:off x="190500" y="4138613"/>
            <a:ext cx="100647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000">
                <a:solidFill>
                  <a:srgbClr val="6600CC"/>
                </a:solidFill>
              </a:rPr>
              <a:t>2-ого разряда</a:t>
            </a:r>
          </a:p>
        </p:txBody>
      </p:sp>
      <p:sp>
        <p:nvSpPr>
          <p:cNvPr id="44041" name="Text Box 14"/>
          <p:cNvSpPr txBox="1">
            <a:spLocks noChangeArrowheads="1"/>
          </p:cNvSpPr>
          <p:nvPr/>
        </p:nvSpPr>
        <p:spPr bwMode="auto">
          <a:xfrm rot="-5400000">
            <a:off x="9525" y="3201988"/>
            <a:ext cx="136842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800">
                <a:solidFill>
                  <a:srgbClr val="6600CC"/>
                </a:solidFill>
              </a:rPr>
              <a:t>Эталоны сравнения</a:t>
            </a:r>
          </a:p>
        </p:txBody>
      </p:sp>
      <p:sp>
        <p:nvSpPr>
          <p:cNvPr id="44042" name="Text Box 15"/>
          <p:cNvSpPr txBox="1">
            <a:spLocks noChangeArrowheads="1"/>
          </p:cNvSpPr>
          <p:nvPr/>
        </p:nvSpPr>
        <p:spPr bwMode="auto">
          <a:xfrm rot="-5400000">
            <a:off x="-255587" y="1979612"/>
            <a:ext cx="1187450" cy="701675"/>
          </a:xfrm>
          <a:prstGeom prst="rect">
            <a:avLst/>
          </a:prstGeom>
          <a:solidFill>
            <a:srgbClr val="DFF17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ru-RU" sz="1000" b="1"/>
          </a:p>
          <a:p>
            <a:pPr algn="ctr">
              <a:spcBef>
                <a:spcPct val="50000"/>
              </a:spcBef>
            </a:pPr>
            <a:r>
              <a:rPr lang="ru-RU" sz="1000" b="1"/>
              <a:t>1-ого разряда</a:t>
            </a:r>
          </a:p>
        </p:txBody>
      </p:sp>
      <p:sp>
        <p:nvSpPr>
          <p:cNvPr id="44043" name="Line 16"/>
          <p:cNvSpPr>
            <a:spLocks noChangeShapeType="1"/>
          </p:cNvSpPr>
          <p:nvPr/>
        </p:nvSpPr>
        <p:spPr bwMode="auto">
          <a:xfrm>
            <a:off x="684213" y="438150"/>
            <a:ext cx="0" cy="6416675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4" name="Line 17"/>
          <p:cNvSpPr>
            <a:spLocks noChangeShapeType="1"/>
          </p:cNvSpPr>
          <p:nvPr/>
        </p:nvSpPr>
        <p:spPr bwMode="auto">
          <a:xfrm flipH="1">
            <a:off x="0" y="1727200"/>
            <a:ext cx="684213" cy="0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5" name="Line 18"/>
          <p:cNvSpPr>
            <a:spLocks noChangeShapeType="1"/>
          </p:cNvSpPr>
          <p:nvPr/>
        </p:nvSpPr>
        <p:spPr bwMode="auto">
          <a:xfrm flipH="1">
            <a:off x="0" y="2924175"/>
            <a:ext cx="684213" cy="0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6" name="Line 19"/>
          <p:cNvSpPr>
            <a:spLocks noChangeShapeType="1"/>
          </p:cNvSpPr>
          <p:nvPr/>
        </p:nvSpPr>
        <p:spPr bwMode="auto">
          <a:xfrm flipH="1">
            <a:off x="0" y="5840413"/>
            <a:ext cx="684213" cy="0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7" name="Line 20"/>
          <p:cNvSpPr>
            <a:spLocks noChangeShapeType="1"/>
          </p:cNvSpPr>
          <p:nvPr/>
        </p:nvSpPr>
        <p:spPr bwMode="auto">
          <a:xfrm flipH="1">
            <a:off x="0" y="4832350"/>
            <a:ext cx="684213" cy="0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8" name="Line 21"/>
          <p:cNvSpPr>
            <a:spLocks noChangeShapeType="1"/>
          </p:cNvSpPr>
          <p:nvPr/>
        </p:nvSpPr>
        <p:spPr bwMode="auto">
          <a:xfrm>
            <a:off x="196850" y="2924175"/>
            <a:ext cx="0" cy="1908175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49" name="Text Box 24"/>
          <p:cNvSpPr txBox="1">
            <a:spLocks noChangeArrowheads="1"/>
          </p:cNvSpPr>
          <p:nvPr/>
        </p:nvSpPr>
        <p:spPr bwMode="auto">
          <a:xfrm>
            <a:off x="0" y="0"/>
            <a:ext cx="9144000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"/>
              </a:spcBef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</a:rPr>
              <a:t>ГОСТ Р 8.667-2009 Государственная поверочная схема</a:t>
            </a:r>
            <a:endParaRPr lang="ru-RU" sz="1200" b="1">
              <a:solidFill>
                <a:srgbClr val="002060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5000"/>
              </a:spcBef>
            </a:pPr>
            <a:r>
              <a:rPr lang="ru-RU" sz="1200" b="1">
                <a:solidFill>
                  <a:srgbClr val="002060"/>
                </a:solidFill>
                <a:latin typeface="Times New Roman" pitchFamily="18" charset="0"/>
              </a:rPr>
              <a:t>для средств измерений энергии сгорания, удельной энергии сгорания</a:t>
            </a:r>
            <a:r>
              <a:rPr lang="en-US" sz="1200" b="1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1200" b="1">
                <a:solidFill>
                  <a:srgbClr val="002060"/>
                </a:solidFill>
                <a:latin typeface="Times New Roman" pitchFamily="18" charset="0"/>
              </a:rPr>
              <a:t>  и объемной энергии сгорания</a:t>
            </a:r>
            <a:r>
              <a:rPr lang="en-US" sz="1200" b="1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1200" b="1">
                <a:solidFill>
                  <a:srgbClr val="002060"/>
                </a:solidFill>
                <a:latin typeface="Times New Roman" pitchFamily="18" charset="0"/>
              </a:rPr>
              <a:t> (калориметров сжигания)</a:t>
            </a:r>
          </a:p>
        </p:txBody>
      </p:sp>
      <p:sp>
        <p:nvSpPr>
          <p:cNvPr id="44050" name="Line 2"/>
          <p:cNvSpPr>
            <a:spLocks noChangeShapeType="1"/>
          </p:cNvSpPr>
          <p:nvPr/>
        </p:nvSpPr>
        <p:spPr bwMode="auto">
          <a:xfrm>
            <a:off x="682625" y="4829175"/>
            <a:ext cx="8529638" cy="0"/>
          </a:xfrm>
          <a:prstGeom prst="line">
            <a:avLst/>
          </a:prstGeom>
          <a:noFill/>
          <a:ln w="12700">
            <a:solidFill>
              <a:srgbClr val="0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1" name="Line 3"/>
          <p:cNvSpPr>
            <a:spLocks noChangeShapeType="1"/>
          </p:cNvSpPr>
          <p:nvPr/>
        </p:nvSpPr>
        <p:spPr bwMode="auto">
          <a:xfrm>
            <a:off x="682625" y="5838825"/>
            <a:ext cx="8529638" cy="0"/>
          </a:xfrm>
          <a:prstGeom prst="line">
            <a:avLst/>
          </a:prstGeom>
          <a:noFill/>
          <a:ln w="12700">
            <a:solidFill>
              <a:srgbClr val="0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2" name="Line 4"/>
          <p:cNvSpPr>
            <a:spLocks noChangeShapeType="1"/>
          </p:cNvSpPr>
          <p:nvPr/>
        </p:nvSpPr>
        <p:spPr bwMode="auto">
          <a:xfrm>
            <a:off x="682625" y="3932238"/>
            <a:ext cx="8529638" cy="0"/>
          </a:xfrm>
          <a:prstGeom prst="line">
            <a:avLst/>
          </a:prstGeom>
          <a:noFill/>
          <a:ln w="12700">
            <a:solidFill>
              <a:srgbClr val="0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3" name="Line 5"/>
          <p:cNvSpPr>
            <a:spLocks noChangeShapeType="1"/>
          </p:cNvSpPr>
          <p:nvPr/>
        </p:nvSpPr>
        <p:spPr bwMode="auto">
          <a:xfrm>
            <a:off x="682625" y="2922588"/>
            <a:ext cx="8529638" cy="0"/>
          </a:xfrm>
          <a:prstGeom prst="line">
            <a:avLst/>
          </a:prstGeom>
          <a:noFill/>
          <a:ln w="12700">
            <a:solidFill>
              <a:srgbClr val="0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4" name="Line 6"/>
          <p:cNvSpPr>
            <a:spLocks noChangeShapeType="1"/>
          </p:cNvSpPr>
          <p:nvPr/>
        </p:nvSpPr>
        <p:spPr bwMode="auto">
          <a:xfrm>
            <a:off x="682625" y="1733550"/>
            <a:ext cx="8529638" cy="0"/>
          </a:xfrm>
          <a:prstGeom prst="line">
            <a:avLst/>
          </a:prstGeom>
          <a:noFill/>
          <a:ln w="12700">
            <a:solidFill>
              <a:srgbClr val="0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5" name="Line 22"/>
          <p:cNvSpPr>
            <a:spLocks noChangeShapeType="1"/>
          </p:cNvSpPr>
          <p:nvPr/>
        </p:nvSpPr>
        <p:spPr bwMode="auto">
          <a:xfrm>
            <a:off x="520700" y="2924175"/>
            <a:ext cx="0" cy="1908175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6" name="Line 23"/>
          <p:cNvSpPr>
            <a:spLocks noChangeShapeType="1"/>
          </p:cNvSpPr>
          <p:nvPr/>
        </p:nvSpPr>
        <p:spPr bwMode="auto">
          <a:xfrm flipH="1">
            <a:off x="539750" y="3933825"/>
            <a:ext cx="144463" cy="0"/>
          </a:xfrm>
          <a:prstGeom prst="line">
            <a:avLst/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7" name="Line 26"/>
          <p:cNvSpPr>
            <a:spLocks noChangeShapeType="1"/>
          </p:cNvSpPr>
          <p:nvPr/>
        </p:nvSpPr>
        <p:spPr bwMode="auto">
          <a:xfrm>
            <a:off x="5041900" y="1954213"/>
            <a:ext cx="0" cy="119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8" name="Line 27"/>
          <p:cNvSpPr>
            <a:spLocks noChangeShapeType="1"/>
          </p:cNvSpPr>
          <p:nvPr/>
        </p:nvSpPr>
        <p:spPr bwMode="auto">
          <a:xfrm>
            <a:off x="6635750" y="1954213"/>
            <a:ext cx="0" cy="119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59" name="Line 28"/>
          <p:cNvSpPr>
            <a:spLocks noChangeShapeType="1"/>
          </p:cNvSpPr>
          <p:nvPr/>
        </p:nvSpPr>
        <p:spPr bwMode="auto">
          <a:xfrm>
            <a:off x="6937375" y="2874963"/>
            <a:ext cx="0" cy="28130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0" name="Line 29"/>
          <p:cNvSpPr>
            <a:spLocks noChangeShapeType="1"/>
          </p:cNvSpPr>
          <p:nvPr/>
        </p:nvSpPr>
        <p:spPr bwMode="auto">
          <a:xfrm>
            <a:off x="5454650" y="2813050"/>
            <a:ext cx="0" cy="2871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1" name="Line 30"/>
          <p:cNvSpPr>
            <a:spLocks noChangeShapeType="1"/>
          </p:cNvSpPr>
          <p:nvPr/>
        </p:nvSpPr>
        <p:spPr bwMode="auto">
          <a:xfrm>
            <a:off x="5122863" y="2813050"/>
            <a:ext cx="0" cy="2312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2" name="Line 31"/>
          <p:cNvSpPr>
            <a:spLocks noChangeShapeType="1"/>
          </p:cNvSpPr>
          <p:nvPr/>
        </p:nvSpPr>
        <p:spPr bwMode="auto">
          <a:xfrm>
            <a:off x="8424863" y="494188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4063" name="Text Box 32"/>
          <p:cNvSpPr txBox="1">
            <a:spLocks noChangeArrowheads="1"/>
          </p:cNvSpPr>
          <p:nvPr/>
        </p:nvSpPr>
        <p:spPr bwMode="auto">
          <a:xfrm>
            <a:off x="7524750" y="6218238"/>
            <a:ext cx="1547813" cy="608012"/>
          </a:xfrm>
          <a:prstGeom prst="rect">
            <a:avLst/>
          </a:prstGeom>
          <a:solidFill>
            <a:srgbClr val="DFF173">
              <a:alpha val="3098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/>
              <a:t>Газовые калориметры для</a:t>
            </a:r>
          </a:p>
          <a:p>
            <a:pPr algn="ctr"/>
            <a:r>
              <a:rPr lang="ru-RU" sz="800"/>
              <a:t> низкокалорийных топлив</a:t>
            </a:r>
          </a:p>
          <a:p>
            <a:pPr algn="ctr"/>
            <a:r>
              <a:rPr lang="ru-RU" sz="800"/>
              <a:t>2,9…20 МДж/м</a:t>
            </a:r>
            <a:r>
              <a:rPr lang="ru-RU" sz="800" baseline="30000"/>
              <a:t>3</a:t>
            </a:r>
            <a:endParaRPr lang="ru-RU" sz="800"/>
          </a:p>
          <a:p>
            <a:pPr algn="ctr"/>
            <a:r>
              <a:rPr lang="ru-RU" sz="800">
                <a:sym typeface="Symbol" pitchFamily="18" charset="2"/>
              </a:rPr>
              <a:t></a:t>
            </a:r>
            <a:r>
              <a:rPr lang="ru-RU" sz="800" baseline="-25000"/>
              <a:t>о</a:t>
            </a:r>
            <a:r>
              <a:rPr lang="ru-RU" sz="800"/>
              <a:t>=1,0 % …1,5 %</a:t>
            </a:r>
          </a:p>
        </p:txBody>
      </p:sp>
      <p:sp>
        <p:nvSpPr>
          <p:cNvPr id="44064" name="Line 33"/>
          <p:cNvSpPr>
            <a:spLocks noChangeShapeType="1"/>
          </p:cNvSpPr>
          <p:nvPr/>
        </p:nvSpPr>
        <p:spPr bwMode="auto">
          <a:xfrm>
            <a:off x="8459788" y="6019800"/>
            <a:ext cx="0" cy="190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65" name="AutoShape 34"/>
          <p:cNvSpPr>
            <a:spLocks noChangeArrowheads="1"/>
          </p:cNvSpPr>
          <p:nvPr/>
        </p:nvSpPr>
        <p:spPr bwMode="auto">
          <a:xfrm>
            <a:off x="1908175" y="1489075"/>
            <a:ext cx="1295400" cy="466725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Сличение при помощи компаратора</a:t>
            </a:r>
          </a:p>
          <a:p>
            <a:pPr algn="ctr" eaLnBrk="0" hangingPunct="0"/>
            <a:r>
              <a:rPr lang="ru-RU" sz="800">
                <a:sym typeface="Symbol" pitchFamily="18" charset="2"/>
              </a:rPr>
              <a:t></a:t>
            </a:r>
            <a:r>
              <a:rPr lang="en-US" sz="800" baseline="-25000">
                <a:sym typeface="Symbol" pitchFamily="18" charset="2"/>
              </a:rPr>
              <a:t></a:t>
            </a:r>
            <a:r>
              <a:rPr lang="ru-RU" sz="800" baseline="-25000"/>
              <a:t>о</a:t>
            </a:r>
            <a:r>
              <a:rPr lang="ru-RU" sz="800"/>
              <a:t>=0,01 %</a:t>
            </a:r>
          </a:p>
        </p:txBody>
      </p:sp>
      <p:sp>
        <p:nvSpPr>
          <p:cNvPr id="44066" name="Text Box 35"/>
          <p:cNvSpPr txBox="1">
            <a:spLocks noChangeArrowheads="1"/>
          </p:cNvSpPr>
          <p:nvPr/>
        </p:nvSpPr>
        <p:spPr bwMode="auto">
          <a:xfrm>
            <a:off x="1403350" y="2082800"/>
            <a:ext cx="1223963" cy="730250"/>
          </a:xfrm>
          <a:prstGeom prst="rect">
            <a:avLst/>
          </a:prstGeom>
          <a:solidFill>
            <a:srgbClr val="DFF17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 b="1"/>
              <a:t>Бензойная кислота</a:t>
            </a:r>
          </a:p>
          <a:p>
            <a:pPr algn="ctr"/>
            <a:r>
              <a:rPr lang="ru-RU" sz="800" b="1"/>
              <a:t> «К-3»</a:t>
            </a:r>
          </a:p>
          <a:p>
            <a:pPr algn="ctr"/>
            <a:r>
              <a:rPr lang="ru-RU" sz="800"/>
              <a:t>(ГСО 5504-90)</a:t>
            </a:r>
          </a:p>
          <a:p>
            <a:pPr algn="ctr"/>
            <a:r>
              <a:rPr lang="ru-RU" sz="800"/>
              <a:t>26434 кДж/кг</a:t>
            </a:r>
          </a:p>
          <a:p>
            <a:pPr algn="ctr"/>
            <a:r>
              <a:rPr lang="ru-RU" sz="800">
                <a:sym typeface="Symbol" pitchFamily="18" charset="2"/>
              </a:rPr>
              <a:t></a:t>
            </a:r>
            <a:r>
              <a:rPr lang="ru-RU" sz="800" baseline="-25000"/>
              <a:t>о</a:t>
            </a:r>
            <a:r>
              <a:rPr lang="ru-RU" sz="800"/>
              <a:t>=0,02 %</a:t>
            </a:r>
          </a:p>
        </p:txBody>
      </p:sp>
      <p:sp>
        <p:nvSpPr>
          <p:cNvPr id="44067" name="AutoShape 36"/>
          <p:cNvSpPr>
            <a:spLocks noChangeArrowheads="1"/>
          </p:cNvSpPr>
          <p:nvPr/>
        </p:nvSpPr>
        <p:spPr bwMode="auto">
          <a:xfrm>
            <a:off x="4425950" y="1484313"/>
            <a:ext cx="1233488" cy="468312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прямых измерений</a:t>
            </a:r>
          </a:p>
          <a:p>
            <a:pPr algn="ctr" eaLnBrk="0" hangingPunct="0"/>
            <a:r>
              <a:rPr lang="ru-RU" sz="800">
                <a:sym typeface="Symbol" pitchFamily="18" charset="2"/>
              </a:rPr>
              <a:t></a:t>
            </a:r>
            <a:r>
              <a:rPr lang="ru-RU" sz="800" baseline="-25000">
                <a:sym typeface="Symbol" pitchFamily="18" charset="2"/>
              </a:rPr>
              <a:t></a:t>
            </a:r>
            <a:r>
              <a:rPr lang="ru-RU" sz="800" baseline="-25000"/>
              <a:t>о</a:t>
            </a:r>
            <a:r>
              <a:rPr lang="ru-RU" sz="800"/>
              <a:t>=0,01 %</a:t>
            </a:r>
          </a:p>
        </p:txBody>
      </p:sp>
      <p:sp>
        <p:nvSpPr>
          <p:cNvPr id="44068" name="AutoShape 37"/>
          <p:cNvSpPr>
            <a:spLocks noChangeArrowheads="1"/>
          </p:cNvSpPr>
          <p:nvPr/>
        </p:nvSpPr>
        <p:spPr bwMode="auto">
          <a:xfrm>
            <a:off x="5940425" y="1484313"/>
            <a:ext cx="1296988" cy="468312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Сличение с помощью компаратора</a:t>
            </a:r>
          </a:p>
          <a:p>
            <a:pPr algn="ctr" eaLnBrk="0" hangingPunct="0"/>
            <a:r>
              <a:rPr lang="ru-RU" sz="800">
                <a:sym typeface="Symbol" pitchFamily="18" charset="2"/>
              </a:rPr>
              <a:t></a:t>
            </a:r>
            <a:r>
              <a:rPr lang="en-US" sz="800" baseline="-25000">
                <a:sym typeface="Symbol" pitchFamily="18" charset="2"/>
              </a:rPr>
              <a:t></a:t>
            </a:r>
            <a:r>
              <a:rPr lang="ru-RU" sz="800" baseline="-25000"/>
              <a:t>о</a:t>
            </a:r>
            <a:r>
              <a:rPr lang="ru-RU" sz="800"/>
              <a:t>=0,1 %…0,2 %</a:t>
            </a:r>
          </a:p>
        </p:txBody>
      </p:sp>
      <p:sp>
        <p:nvSpPr>
          <p:cNvPr id="44069" name="Text Box 38"/>
          <p:cNvSpPr txBox="1">
            <a:spLocks noChangeArrowheads="1"/>
          </p:cNvSpPr>
          <p:nvPr/>
        </p:nvSpPr>
        <p:spPr bwMode="auto">
          <a:xfrm>
            <a:off x="2767013" y="2074863"/>
            <a:ext cx="1228725" cy="811212"/>
          </a:xfrm>
          <a:prstGeom prst="rect">
            <a:avLst/>
          </a:prstGeom>
          <a:solidFill>
            <a:srgbClr val="DFF17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 b="1"/>
              <a:t>Меры удельной энергии сгорания на основе твердых и жидких веществ</a:t>
            </a:r>
          </a:p>
          <a:p>
            <a:pPr algn="ctr"/>
            <a:r>
              <a:rPr lang="ru-RU" sz="800"/>
              <a:t>12</a:t>
            </a:r>
            <a:r>
              <a:rPr lang="en-US" sz="800"/>
              <a:t>638</a:t>
            </a:r>
            <a:r>
              <a:rPr lang="ru-RU" sz="800"/>
              <a:t>…4</a:t>
            </a:r>
            <a:r>
              <a:rPr lang="en-US" sz="800"/>
              <a:t>5890</a:t>
            </a:r>
            <a:r>
              <a:rPr lang="ru-RU" sz="800"/>
              <a:t> кДж/кг</a:t>
            </a:r>
          </a:p>
          <a:p>
            <a:pPr algn="ctr"/>
            <a:r>
              <a:rPr lang="ru-RU" sz="800">
                <a:sym typeface="Symbol" pitchFamily="18" charset="2"/>
              </a:rPr>
              <a:t></a:t>
            </a:r>
            <a:r>
              <a:rPr lang="ru-RU" sz="800" baseline="-25000"/>
              <a:t>о</a:t>
            </a:r>
            <a:r>
              <a:rPr lang="ru-RU" sz="800"/>
              <a:t>=0,02 %…0,06  %</a:t>
            </a:r>
          </a:p>
        </p:txBody>
      </p:sp>
      <p:sp>
        <p:nvSpPr>
          <p:cNvPr id="44070" name="Text Box 39"/>
          <p:cNvSpPr txBox="1">
            <a:spLocks noChangeArrowheads="1"/>
          </p:cNvSpPr>
          <p:nvPr/>
        </p:nvSpPr>
        <p:spPr bwMode="auto">
          <a:xfrm>
            <a:off x="4389438" y="2060575"/>
            <a:ext cx="1301750" cy="792163"/>
          </a:xfrm>
          <a:prstGeom prst="rect">
            <a:avLst/>
          </a:prstGeom>
          <a:solidFill>
            <a:srgbClr val="DFF17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 b="1"/>
              <a:t>Меры  объемной энергии сгорания на основе газообразных углеводородов</a:t>
            </a:r>
          </a:p>
          <a:p>
            <a:pPr algn="ctr"/>
            <a:r>
              <a:rPr lang="ru-RU" sz="800"/>
              <a:t>10…50 МДж/м</a:t>
            </a:r>
            <a:r>
              <a:rPr lang="ru-RU" sz="800" baseline="30000"/>
              <a:t>3</a:t>
            </a:r>
            <a:endParaRPr lang="ru-RU" sz="800"/>
          </a:p>
          <a:p>
            <a:pPr algn="ctr"/>
            <a:r>
              <a:rPr lang="ru-RU" sz="800">
                <a:sym typeface="Symbol" pitchFamily="18" charset="2"/>
              </a:rPr>
              <a:t></a:t>
            </a:r>
            <a:r>
              <a:rPr lang="ru-RU" sz="800" baseline="-25000"/>
              <a:t>о</a:t>
            </a:r>
            <a:r>
              <a:rPr lang="ru-RU" sz="800"/>
              <a:t>=0,10 %…0,15  %</a:t>
            </a:r>
          </a:p>
        </p:txBody>
      </p:sp>
      <p:sp>
        <p:nvSpPr>
          <p:cNvPr id="44071" name="Text Box 40"/>
          <p:cNvSpPr txBox="1">
            <a:spLocks noChangeArrowheads="1"/>
          </p:cNvSpPr>
          <p:nvPr/>
        </p:nvSpPr>
        <p:spPr bwMode="auto">
          <a:xfrm>
            <a:off x="5900738" y="2060575"/>
            <a:ext cx="1655762" cy="828675"/>
          </a:xfrm>
          <a:prstGeom prst="rect">
            <a:avLst/>
          </a:prstGeom>
          <a:solidFill>
            <a:srgbClr val="DFF17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8000" rIns="18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 b="1"/>
              <a:t>Меры  объемной энергии сгорания на основе газообразных углеводородов или природного газа</a:t>
            </a:r>
          </a:p>
          <a:p>
            <a:pPr algn="ctr"/>
            <a:r>
              <a:rPr lang="ru-RU" sz="800"/>
              <a:t>10…50 МДж/м</a:t>
            </a:r>
            <a:r>
              <a:rPr lang="ru-RU" sz="800" baseline="30000"/>
              <a:t>3</a:t>
            </a:r>
            <a:endParaRPr lang="ru-RU" sz="800"/>
          </a:p>
          <a:p>
            <a:pPr algn="ctr"/>
            <a:r>
              <a:rPr lang="ru-RU" sz="800">
                <a:sym typeface="Symbol" pitchFamily="18" charset="2"/>
              </a:rPr>
              <a:t></a:t>
            </a:r>
            <a:r>
              <a:rPr lang="ru-RU" sz="800" baseline="-25000"/>
              <a:t>о</a:t>
            </a:r>
            <a:r>
              <a:rPr lang="ru-RU" sz="800"/>
              <a:t>=0,15 %…0,30  %</a:t>
            </a:r>
          </a:p>
        </p:txBody>
      </p:sp>
      <p:sp>
        <p:nvSpPr>
          <p:cNvPr id="44072" name="AutoShape 41"/>
          <p:cNvSpPr>
            <a:spLocks noChangeArrowheads="1"/>
          </p:cNvSpPr>
          <p:nvPr/>
        </p:nvSpPr>
        <p:spPr bwMode="auto">
          <a:xfrm>
            <a:off x="755650" y="5661025"/>
            <a:ext cx="1041400" cy="334963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косвенных измерений</a:t>
            </a:r>
          </a:p>
        </p:txBody>
      </p:sp>
      <p:sp>
        <p:nvSpPr>
          <p:cNvPr id="44073" name="AutoShape 42"/>
          <p:cNvSpPr>
            <a:spLocks noChangeArrowheads="1"/>
          </p:cNvSpPr>
          <p:nvPr/>
        </p:nvSpPr>
        <p:spPr bwMode="auto">
          <a:xfrm>
            <a:off x="7869238" y="5718175"/>
            <a:ext cx="1111250" cy="334963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прямых</a:t>
            </a:r>
          </a:p>
          <a:p>
            <a:pPr algn="ctr" eaLnBrk="0" hangingPunct="0"/>
            <a:r>
              <a:rPr lang="ru-RU" sz="800"/>
              <a:t>измерений</a:t>
            </a:r>
          </a:p>
        </p:txBody>
      </p:sp>
      <p:sp>
        <p:nvSpPr>
          <p:cNvPr id="44074" name="Text Box 43"/>
          <p:cNvSpPr txBox="1">
            <a:spLocks noChangeArrowheads="1"/>
          </p:cNvSpPr>
          <p:nvPr/>
        </p:nvSpPr>
        <p:spPr bwMode="auto">
          <a:xfrm>
            <a:off x="7596188" y="5008563"/>
            <a:ext cx="1512887" cy="655637"/>
          </a:xfrm>
          <a:prstGeom prst="rect">
            <a:avLst/>
          </a:prstGeom>
          <a:solidFill>
            <a:srgbClr val="DFF173">
              <a:alpha val="61176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 b="1"/>
              <a:t>Меры объемной энергии сгорания на основе чистых газов и газовых смесей</a:t>
            </a:r>
          </a:p>
          <a:p>
            <a:pPr algn="ctr"/>
            <a:r>
              <a:rPr lang="ru-RU" sz="700"/>
              <a:t>2,9</a:t>
            </a:r>
            <a:r>
              <a:rPr lang="en-US" sz="700">
                <a:cs typeface="Arial" charset="0"/>
              </a:rPr>
              <a:t>÷</a:t>
            </a:r>
            <a:r>
              <a:rPr lang="ru-RU" sz="700"/>
              <a:t>20 МДж/м</a:t>
            </a:r>
            <a:r>
              <a:rPr lang="ru-RU" sz="700" baseline="30000"/>
              <a:t>3  </a:t>
            </a:r>
            <a:r>
              <a:rPr lang="ru-RU" sz="700">
                <a:sym typeface="Symbol" pitchFamily="18" charset="2"/>
              </a:rPr>
              <a:t></a:t>
            </a:r>
            <a:r>
              <a:rPr lang="ru-RU" sz="700" baseline="-25000"/>
              <a:t>о</a:t>
            </a:r>
            <a:r>
              <a:rPr lang="ru-RU" sz="700"/>
              <a:t>=0,3 %</a:t>
            </a:r>
            <a:r>
              <a:rPr lang="en-US" sz="700">
                <a:cs typeface="Arial" charset="0"/>
              </a:rPr>
              <a:t>÷</a:t>
            </a:r>
            <a:r>
              <a:rPr lang="ru-RU" sz="700"/>
              <a:t>0,6  %</a:t>
            </a:r>
          </a:p>
        </p:txBody>
      </p:sp>
      <p:sp>
        <p:nvSpPr>
          <p:cNvPr id="44075" name="AutoShape 44"/>
          <p:cNvSpPr>
            <a:spLocks noChangeArrowheads="1"/>
          </p:cNvSpPr>
          <p:nvPr/>
        </p:nvSpPr>
        <p:spPr bwMode="auto">
          <a:xfrm>
            <a:off x="2027238" y="5678488"/>
            <a:ext cx="1041400" cy="334962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косвенных измерений</a:t>
            </a:r>
          </a:p>
        </p:txBody>
      </p:sp>
      <p:sp>
        <p:nvSpPr>
          <p:cNvPr id="44076" name="AutoShape 45"/>
          <p:cNvSpPr>
            <a:spLocks noChangeArrowheads="1"/>
          </p:cNvSpPr>
          <p:nvPr/>
        </p:nvSpPr>
        <p:spPr bwMode="auto">
          <a:xfrm>
            <a:off x="3516313" y="5678488"/>
            <a:ext cx="1039812" cy="334962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косвенных измерений</a:t>
            </a:r>
          </a:p>
        </p:txBody>
      </p:sp>
      <p:sp>
        <p:nvSpPr>
          <p:cNvPr id="44077" name="AutoShape 46"/>
          <p:cNvSpPr>
            <a:spLocks noChangeArrowheads="1"/>
          </p:cNvSpPr>
          <p:nvPr/>
        </p:nvSpPr>
        <p:spPr bwMode="auto">
          <a:xfrm>
            <a:off x="5003800" y="5689600"/>
            <a:ext cx="1039813" cy="334963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прямых измерений</a:t>
            </a:r>
          </a:p>
        </p:txBody>
      </p:sp>
      <p:sp>
        <p:nvSpPr>
          <p:cNvPr id="44078" name="AutoShape 47"/>
          <p:cNvSpPr>
            <a:spLocks noChangeArrowheads="1"/>
          </p:cNvSpPr>
          <p:nvPr/>
        </p:nvSpPr>
        <p:spPr bwMode="auto">
          <a:xfrm>
            <a:off x="6367463" y="5683250"/>
            <a:ext cx="1039812" cy="334963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прямых измерений</a:t>
            </a:r>
          </a:p>
        </p:txBody>
      </p:sp>
      <p:sp>
        <p:nvSpPr>
          <p:cNvPr id="44079" name="Text Box 48"/>
          <p:cNvSpPr txBox="1">
            <a:spLocks noChangeArrowheads="1"/>
          </p:cNvSpPr>
          <p:nvPr/>
        </p:nvSpPr>
        <p:spPr bwMode="auto">
          <a:xfrm>
            <a:off x="755650" y="6164263"/>
            <a:ext cx="1430338" cy="620712"/>
          </a:xfrm>
          <a:prstGeom prst="rect">
            <a:avLst/>
          </a:prstGeom>
          <a:solidFill>
            <a:srgbClr val="DFF173">
              <a:alpha val="3098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/>
              <a:t>Прецизионные калориметры с бомбой</a:t>
            </a:r>
          </a:p>
          <a:p>
            <a:pPr algn="ctr"/>
            <a:r>
              <a:rPr lang="ru-RU" sz="800"/>
              <a:t>2…40 кДж</a:t>
            </a:r>
          </a:p>
          <a:p>
            <a:pPr algn="ctr"/>
            <a:r>
              <a:rPr lang="ru-RU" sz="800">
                <a:sym typeface="Symbol" pitchFamily="18" charset="2"/>
              </a:rPr>
              <a:t></a:t>
            </a:r>
            <a:r>
              <a:rPr lang="ru-RU" sz="800" baseline="-25000"/>
              <a:t>о</a:t>
            </a:r>
            <a:r>
              <a:rPr lang="ru-RU" sz="800"/>
              <a:t>=0,01 %</a:t>
            </a:r>
          </a:p>
        </p:txBody>
      </p:sp>
      <p:sp>
        <p:nvSpPr>
          <p:cNvPr id="44080" name="Line 49"/>
          <p:cNvSpPr>
            <a:spLocks noChangeShapeType="1"/>
          </p:cNvSpPr>
          <p:nvPr/>
        </p:nvSpPr>
        <p:spPr bwMode="auto">
          <a:xfrm>
            <a:off x="5399088" y="1435100"/>
            <a:ext cx="14874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1" name="Line 50"/>
          <p:cNvSpPr>
            <a:spLocks noChangeShapeType="1"/>
          </p:cNvSpPr>
          <p:nvPr/>
        </p:nvSpPr>
        <p:spPr bwMode="auto">
          <a:xfrm>
            <a:off x="3914775" y="1362075"/>
            <a:ext cx="0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2" name="Line 51"/>
          <p:cNvSpPr>
            <a:spLocks noChangeShapeType="1"/>
          </p:cNvSpPr>
          <p:nvPr/>
        </p:nvSpPr>
        <p:spPr bwMode="auto">
          <a:xfrm>
            <a:off x="1928813" y="1435100"/>
            <a:ext cx="34718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3" name="Line 52"/>
          <p:cNvSpPr>
            <a:spLocks noChangeShapeType="1"/>
          </p:cNvSpPr>
          <p:nvPr/>
        </p:nvSpPr>
        <p:spPr bwMode="auto">
          <a:xfrm flipH="1" flipV="1">
            <a:off x="5037138" y="1435100"/>
            <a:ext cx="0" cy="55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4" name="Line 53"/>
          <p:cNvSpPr>
            <a:spLocks noChangeShapeType="1"/>
          </p:cNvSpPr>
          <p:nvPr/>
        </p:nvSpPr>
        <p:spPr bwMode="auto">
          <a:xfrm flipH="1" flipV="1">
            <a:off x="2471738" y="1433513"/>
            <a:ext cx="0" cy="55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5" name="Line 54"/>
          <p:cNvSpPr>
            <a:spLocks noChangeShapeType="1"/>
          </p:cNvSpPr>
          <p:nvPr/>
        </p:nvSpPr>
        <p:spPr bwMode="auto">
          <a:xfrm flipH="1" flipV="1">
            <a:off x="6888163" y="1435100"/>
            <a:ext cx="0" cy="55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6" name="Line 55"/>
          <p:cNvSpPr>
            <a:spLocks noChangeShapeType="1"/>
          </p:cNvSpPr>
          <p:nvPr/>
        </p:nvSpPr>
        <p:spPr bwMode="auto">
          <a:xfrm>
            <a:off x="2551113" y="1954213"/>
            <a:ext cx="0" cy="619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7" name="Line 56"/>
          <p:cNvSpPr>
            <a:spLocks noChangeShapeType="1"/>
          </p:cNvSpPr>
          <p:nvPr/>
        </p:nvSpPr>
        <p:spPr bwMode="auto">
          <a:xfrm flipH="1">
            <a:off x="2043113" y="2017713"/>
            <a:ext cx="5032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8" name="Line 57"/>
          <p:cNvSpPr>
            <a:spLocks noChangeShapeType="1"/>
          </p:cNvSpPr>
          <p:nvPr/>
        </p:nvSpPr>
        <p:spPr bwMode="auto">
          <a:xfrm>
            <a:off x="2043113" y="2017713"/>
            <a:ext cx="0" cy="587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89" name="Line 58"/>
          <p:cNvSpPr>
            <a:spLocks noChangeShapeType="1"/>
          </p:cNvSpPr>
          <p:nvPr/>
        </p:nvSpPr>
        <p:spPr bwMode="auto">
          <a:xfrm>
            <a:off x="2551113" y="2017713"/>
            <a:ext cx="742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0" name="Line 59"/>
          <p:cNvSpPr>
            <a:spLocks noChangeShapeType="1"/>
          </p:cNvSpPr>
          <p:nvPr/>
        </p:nvSpPr>
        <p:spPr bwMode="auto">
          <a:xfrm>
            <a:off x="3292475" y="2017713"/>
            <a:ext cx="0" cy="587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1" name="Text Box 60"/>
          <p:cNvSpPr txBox="1">
            <a:spLocks noChangeArrowheads="1"/>
          </p:cNvSpPr>
          <p:nvPr/>
        </p:nvSpPr>
        <p:spPr bwMode="auto">
          <a:xfrm>
            <a:off x="1989138" y="3957638"/>
            <a:ext cx="1349375" cy="831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>
                <a:solidFill>
                  <a:srgbClr val="6600CC"/>
                </a:solidFill>
              </a:rPr>
              <a:t>Гири: 1</a:t>
            </a:r>
            <a:r>
              <a:rPr lang="ru-RU" sz="800">
                <a:solidFill>
                  <a:srgbClr val="6600CC"/>
                </a:solidFill>
                <a:sym typeface="Symbol" pitchFamily="18" charset="2"/>
              </a:rPr>
              <a:t></a:t>
            </a:r>
            <a:r>
              <a:rPr lang="ru-RU" sz="800">
                <a:solidFill>
                  <a:srgbClr val="6600CC"/>
                </a:solidFill>
              </a:rPr>
              <a:t>10</a:t>
            </a:r>
            <a:r>
              <a:rPr lang="ru-RU" sz="800" baseline="30000">
                <a:solidFill>
                  <a:srgbClr val="6600CC"/>
                </a:solidFill>
              </a:rPr>
              <a:t>-6</a:t>
            </a:r>
            <a:r>
              <a:rPr lang="ru-RU" sz="800">
                <a:solidFill>
                  <a:srgbClr val="6600CC"/>
                </a:solidFill>
              </a:rPr>
              <a:t>…20 кг</a:t>
            </a:r>
          </a:p>
          <a:p>
            <a:pPr algn="ctr"/>
            <a:r>
              <a:rPr lang="ru-RU" sz="800">
                <a:solidFill>
                  <a:srgbClr val="6600CC"/>
                </a:solidFill>
                <a:sym typeface="Symbol" pitchFamily="18" charset="2"/>
              </a:rPr>
              <a:t></a:t>
            </a:r>
            <a:r>
              <a:rPr lang="ru-RU" sz="800">
                <a:solidFill>
                  <a:srgbClr val="6600CC"/>
                </a:solidFill>
              </a:rPr>
              <a:t>=6</a:t>
            </a:r>
            <a:r>
              <a:rPr lang="ru-RU" sz="800">
                <a:solidFill>
                  <a:srgbClr val="6600CC"/>
                </a:solidFill>
                <a:sym typeface="Symbol" pitchFamily="18" charset="2"/>
              </a:rPr>
              <a:t></a:t>
            </a:r>
            <a:r>
              <a:rPr lang="ru-RU" sz="800">
                <a:solidFill>
                  <a:srgbClr val="6600CC"/>
                </a:solidFill>
              </a:rPr>
              <a:t>10</a:t>
            </a:r>
            <a:r>
              <a:rPr lang="ru-RU" sz="800" baseline="30000">
                <a:solidFill>
                  <a:srgbClr val="6600CC"/>
                </a:solidFill>
              </a:rPr>
              <a:t>-3</a:t>
            </a:r>
            <a:r>
              <a:rPr lang="ru-RU" sz="800">
                <a:solidFill>
                  <a:srgbClr val="6600CC"/>
                </a:solidFill>
              </a:rPr>
              <a:t>…30 мг</a:t>
            </a:r>
          </a:p>
          <a:p>
            <a:pPr algn="ctr"/>
            <a:r>
              <a:rPr lang="ru-RU" sz="800">
                <a:solidFill>
                  <a:srgbClr val="6600CC"/>
                </a:solidFill>
              </a:rPr>
              <a:t>Весы специального класса точности</a:t>
            </a:r>
          </a:p>
          <a:p>
            <a:pPr algn="ctr"/>
            <a:r>
              <a:rPr lang="ru-RU" sz="800">
                <a:solidFill>
                  <a:srgbClr val="6600CC"/>
                </a:solidFill>
              </a:rPr>
              <a:t>по ГОСТ 24104-2001</a:t>
            </a:r>
          </a:p>
          <a:p>
            <a:pPr algn="ctr"/>
            <a:r>
              <a:rPr lang="ru-RU" sz="800">
                <a:solidFill>
                  <a:srgbClr val="6600CC"/>
                </a:solidFill>
              </a:rPr>
              <a:t>(ГПС  ГОСТ 8.021-2005)</a:t>
            </a:r>
          </a:p>
        </p:txBody>
      </p:sp>
      <p:sp>
        <p:nvSpPr>
          <p:cNvPr id="44092" name="Text Box 61"/>
          <p:cNvSpPr txBox="1">
            <a:spLocks noChangeArrowheads="1"/>
          </p:cNvSpPr>
          <p:nvPr/>
        </p:nvSpPr>
        <p:spPr bwMode="auto">
          <a:xfrm>
            <a:off x="5435600" y="6165850"/>
            <a:ext cx="1606550" cy="536575"/>
          </a:xfrm>
          <a:prstGeom prst="rect">
            <a:avLst/>
          </a:prstGeom>
          <a:solidFill>
            <a:srgbClr val="DFF173">
              <a:alpha val="3098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/>
              <a:t>Газовые калориметры</a:t>
            </a:r>
          </a:p>
          <a:p>
            <a:pPr algn="ctr"/>
            <a:r>
              <a:rPr lang="ru-RU" sz="800"/>
              <a:t>20…50 МДж/м</a:t>
            </a:r>
            <a:r>
              <a:rPr lang="ru-RU" sz="800" baseline="30000"/>
              <a:t>3</a:t>
            </a:r>
            <a:endParaRPr lang="ru-RU" sz="800"/>
          </a:p>
          <a:p>
            <a:pPr algn="ctr"/>
            <a:r>
              <a:rPr lang="ru-RU" sz="800">
                <a:sym typeface="Symbol" pitchFamily="18" charset="2"/>
              </a:rPr>
              <a:t></a:t>
            </a:r>
            <a:r>
              <a:rPr lang="ru-RU" sz="800" baseline="-25000"/>
              <a:t>о</a:t>
            </a:r>
            <a:r>
              <a:rPr lang="ru-RU" sz="800"/>
              <a:t>=0,3 % …1,0 %</a:t>
            </a:r>
          </a:p>
        </p:txBody>
      </p:sp>
      <p:sp>
        <p:nvSpPr>
          <p:cNvPr id="44093" name="Text Box 62"/>
          <p:cNvSpPr txBox="1">
            <a:spLocks noChangeArrowheads="1"/>
          </p:cNvSpPr>
          <p:nvPr/>
        </p:nvSpPr>
        <p:spPr bwMode="auto">
          <a:xfrm>
            <a:off x="7704138" y="2962275"/>
            <a:ext cx="1370012" cy="931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>
                <a:solidFill>
                  <a:srgbClr val="6600CC"/>
                </a:solidFill>
              </a:rPr>
              <a:t>Эталоны сравнения </a:t>
            </a:r>
          </a:p>
          <a:p>
            <a:pPr algn="ctr"/>
            <a:r>
              <a:rPr lang="ru-RU" sz="800">
                <a:solidFill>
                  <a:srgbClr val="6600CC"/>
                </a:solidFill>
              </a:rPr>
              <a:t>Чистые газы, газовые смеси в баллонах под давлением</a:t>
            </a:r>
          </a:p>
          <a:p>
            <a:pPr algn="ctr"/>
            <a:r>
              <a:rPr lang="ru-RU" sz="800">
                <a:solidFill>
                  <a:srgbClr val="6600CC"/>
                </a:solidFill>
              </a:rPr>
              <a:t>(ГПС  ГОСТ 8.578-2008)</a:t>
            </a:r>
          </a:p>
          <a:p>
            <a:pPr algn="ctr"/>
            <a:r>
              <a:rPr lang="ru-RU" sz="800">
                <a:solidFill>
                  <a:srgbClr val="6600CC"/>
                </a:solidFill>
              </a:rPr>
              <a:t>2,0</a:t>
            </a:r>
            <a:r>
              <a:rPr lang="ru-RU" sz="800">
                <a:solidFill>
                  <a:srgbClr val="6600CC"/>
                </a:solidFill>
                <a:sym typeface="Symbol" pitchFamily="18" charset="2"/>
              </a:rPr>
              <a:t></a:t>
            </a:r>
            <a:r>
              <a:rPr lang="ru-RU" sz="800">
                <a:solidFill>
                  <a:srgbClr val="6600CC"/>
                </a:solidFill>
              </a:rPr>
              <a:t>10</a:t>
            </a:r>
            <a:r>
              <a:rPr lang="ru-RU" sz="800" baseline="30000">
                <a:solidFill>
                  <a:srgbClr val="6600CC"/>
                </a:solidFill>
              </a:rPr>
              <a:t>-8</a:t>
            </a:r>
            <a:r>
              <a:rPr lang="ru-RU" sz="800">
                <a:solidFill>
                  <a:srgbClr val="6600CC"/>
                </a:solidFill>
              </a:rPr>
              <a:t> %…99,99995 %</a:t>
            </a:r>
          </a:p>
          <a:p>
            <a:pPr algn="ctr"/>
            <a:r>
              <a:rPr lang="ru-RU" sz="800">
                <a:solidFill>
                  <a:srgbClr val="6600CC"/>
                </a:solidFill>
                <a:sym typeface="Symbol" pitchFamily="18" charset="2"/>
              </a:rPr>
              <a:t></a:t>
            </a:r>
            <a:r>
              <a:rPr lang="ru-RU" sz="800" baseline="-25000">
                <a:solidFill>
                  <a:srgbClr val="6600CC"/>
                </a:solidFill>
              </a:rPr>
              <a:t>о</a:t>
            </a:r>
            <a:r>
              <a:rPr lang="ru-RU" sz="800">
                <a:solidFill>
                  <a:srgbClr val="6600CC"/>
                </a:solidFill>
              </a:rPr>
              <a:t>=10 %…5</a:t>
            </a:r>
            <a:r>
              <a:rPr lang="ru-RU" sz="800">
                <a:solidFill>
                  <a:srgbClr val="6600CC"/>
                </a:solidFill>
                <a:sym typeface="Symbol" pitchFamily="18" charset="2"/>
              </a:rPr>
              <a:t></a:t>
            </a:r>
            <a:r>
              <a:rPr lang="ru-RU" sz="800">
                <a:solidFill>
                  <a:srgbClr val="6600CC"/>
                </a:solidFill>
              </a:rPr>
              <a:t>10</a:t>
            </a:r>
            <a:r>
              <a:rPr lang="ru-RU" sz="800" baseline="30000">
                <a:solidFill>
                  <a:srgbClr val="6600CC"/>
                </a:solidFill>
              </a:rPr>
              <a:t>-6</a:t>
            </a:r>
            <a:r>
              <a:rPr lang="ru-RU" sz="800">
                <a:solidFill>
                  <a:srgbClr val="6600CC"/>
                </a:solidFill>
              </a:rPr>
              <a:t>  %</a:t>
            </a:r>
          </a:p>
        </p:txBody>
      </p:sp>
      <p:sp>
        <p:nvSpPr>
          <p:cNvPr id="44094" name="Line 63"/>
          <p:cNvSpPr>
            <a:spLocks noChangeShapeType="1"/>
          </p:cNvSpPr>
          <p:nvPr/>
        </p:nvSpPr>
        <p:spPr bwMode="auto">
          <a:xfrm flipV="1">
            <a:off x="1187450" y="1435100"/>
            <a:ext cx="0" cy="42211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5" name="Line 64"/>
          <p:cNvSpPr>
            <a:spLocks noChangeShapeType="1"/>
          </p:cNvSpPr>
          <p:nvPr/>
        </p:nvSpPr>
        <p:spPr bwMode="auto">
          <a:xfrm flipH="1">
            <a:off x="1187450" y="1435100"/>
            <a:ext cx="795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6" name="Line 65"/>
          <p:cNvSpPr>
            <a:spLocks noChangeShapeType="1"/>
          </p:cNvSpPr>
          <p:nvPr/>
        </p:nvSpPr>
        <p:spPr bwMode="auto">
          <a:xfrm>
            <a:off x="1187450" y="6002338"/>
            <a:ext cx="0" cy="153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7" name="Line 66"/>
          <p:cNvSpPr>
            <a:spLocks noChangeShapeType="1"/>
          </p:cNvSpPr>
          <p:nvPr/>
        </p:nvSpPr>
        <p:spPr bwMode="auto">
          <a:xfrm>
            <a:off x="1900238" y="2813050"/>
            <a:ext cx="0" cy="2571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8" name="Line 67"/>
          <p:cNvSpPr>
            <a:spLocks noChangeShapeType="1"/>
          </p:cNvSpPr>
          <p:nvPr/>
        </p:nvSpPr>
        <p:spPr bwMode="auto">
          <a:xfrm>
            <a:off x="2368550" y="5387975"/>
            <a:ext cx="0" cy="2730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099" name="Line 68"/>
          <p:cNvSpPr>
            <a:spLocks noChangeShapeType="1"/>
          </p:cNvSpPr>
          <p:nvPr/>
        </p:nvSpPr>
        <p:spPr bwMode="auto">
          <a:xfrm>
            <a:off x="2767013" y="5387975"/>
            <a:ext cx="0" cy="2730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0" name="Line 69"/>
          <p:cNvSpPr>
            <a:spLocks noChangeShapeType="1"/>
          </p:cNvSpPr>
          <p:nvPr/>
        </p:nvSpPr>
        <p:spPr bwMode="auto">
          <a:xfrm>
            <a:off x="2520950" y="4787900"/>
            <a:ext cx="0" cy="5921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1" name="Line 70"/>
          <p:cNvSpPr>
            <a:spLocks noChangeShapeType="1"/>
          </p:cNvSpPr>
          <p:nvPr/>
        </p:nvSpPr>
        <p:spPr bwMode="auto">
          <a:xfrm flipH="1">
            <a:off x="1900238" y="5387975"/>
            <a:ext cx="612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2" name="Line 71"/>
          <p:cNvSpPr>
            <a:spLocks noChangeShapeType="1"/>
          </p:cNvSpPr>
          <p:nvPr/>
        </p:nvSpPr>
        <p:spPr bwMode="auto">
          <a:xfrm>
            <a:off x="3387725" y="2886075"/>
            <a:ext cx="0" cy="2501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3" name="Line 72"/>
          <p:cNvSpPr>
            <a:spLocks noChangeShapeType="1"/>
          </p:cNvSpPr>
          <p:nvPr/>
        </p:nvSpPr>
        <p:spPr bwMode="auto">
          <a:xfrm>
            <a:off x="2649538" y="4787900"/>
            <a:ext cx="0" cy="588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4" name="Line 73"/>
          <p:cNvSpPr>
            <a:spLocks noChangeShapeType="1"/>
          </p:cNvSpPr>
          <p:nvPr/>
        </p:nvSpPr>
        <p:spPr bwMode="auto">
          <a:xfrm>
            <a:off x="2652713" y="5387975"/>
            <a:ext cx="723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5" name="Line 74"/>
          <p:cNvSpPr>
            <a:spLocks noChangeShapeType="1"/>
          </p:cNvSpPr>
          <p:nvPr/>
        </p:nvSpPr>
        <p:spPr bwMode="auto">
          <a:xfrm>
            <a:off x="2954338" y="4787900"/>
            <a:ext cx="0" cy="352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6" name="Line 75"/>
          <p:cNvSpPr>
            <a:spLocks noChangeShapeType="1"/>
          </p:cNvSpPr>
          <p:nvPr/>
        </p:nvSpPr>
        <p:spPr bwMode="auto">
          <a:xfrm>
            <a:off x="2954338" y="5138738"/>
            <a:ext cx="3476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4107" name="Group 76"/>
          <p:cNvGrpSpPr>
            <a:grpSpLocks/>
          </p:cNvGrpSpPr>
          <p:nvPr/>
        </p:nvGrpSpPr>
        <p:grpSpPr bwMode="auto">
          <a:xfrm flipV="1">
            <a:off x="3305175" y="5054600"/>
            <a:ext cx="171450" cy="80963"/>
            <a:chOff x="4911" y="5520"/>
            <a:chExt cx="362" cy="181"/>
          </a:xfrm>
        </p:grpSpPr>
        <p:sp>
          <p:nvSpPr>
            <p:cNvPr id="44135" name="Arc 77"/>
            <p:cNvSpPr>
              <a:spLocks/>
            </p:cNvSpPr>
            <p:nvPr/>
          </p:nvSpPr>
          <p:spPr bwMode="auto">
            <a:xfrm flipH="1" flipV="1">
              <a:off x="4911" y="5520"/>
              <a:ext cx="181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136" name="Arc 78"/>
            <p:cNvSpPr>
              <a:spLocks/>
            </p:cNvSpPr>
            <p:nvPr/>
          </p:nvSpPr>
          <p:spPr bwMode="auto">
            <a:xfrm flipV="1">
              <a:off x="5092" y="5520"/>
              <a:ext cx="181" cy="1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108" name="Line 79"/>
          <p:cNvSpPr>
            <a:spLocks noChangeShapeType="1"/>
          </p:cNvSpPr>
          <p:nvPr/>
        </p:nvSpPr>
        <p:spPr bwMode="auto">
          <a:xfrm flipH="1">
            <a:off x="3471863" y="5127625"/>
            <a:ext cx="16478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09" name="Line 80"/>
          <p:cNvSpPr>
            <a:spLocks noChangeShapeType="1"/>
          </p:cNvSpPr>
          <p:nvPr/>
        </p:nvSpPr>
        <p:spPr bwMode="auto">
          <a:xfrm>
            <a:off x="4005263" y="5127625"/>
            <a:ext cx="0" cy="552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0" name="Text Box 81"/>
          <p:cNvSpPr txBox="1">
            <a:spLocks noChangeArrowheads="1"/>
          </p:cNvSpPr>
          <p:nvPr/>
        </p:nvSpPr>
        <p:spPr bwMode="auto">
          <a:xfrm>
            <a:off x="2555875" y="6237288"/>
            <a:ext cx="1482725" cy="536575"/>
          </a:xfrm>
          <a:prstGeom prst="rect">
            <a:avLst/>
          </a:prstGeom>
          <a:solidFill>
            <a:srgbClr val="DFF173">
              <a:alpha val="3098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/>
              <a:t>Калориметры с бомбой</a:t>
            </a:r>
          </a:p>
          <a:p>
            <a:pPr algn="ctr"/>
            <a:r>
              <a:rPr lang="ru-RU" sz="800"/>
              <a:t>5…40 кДж</a:t>
            </a:r>
          </a:p>
          <a:p>
            <a:pPr algn="ctr"/>
            <a:r>
              <a:rPr lang="ru-RU" sz="800">
                <a:sym typeface="Symbol" pitchFamily="18" charset="2"/>
              </a:rPr>
              <a:t></a:t>
            </a:r>
            <a:r>
              <a:rPr lang="ru-RU" sz="800" baseline="-25000"/>
              <a:t>о</a:t>
            </a:r>
            <a:r>
              <a:rPr lang="ru-RU" sz="800"/>
              <a:t>=0,1 %…0,6 %</a:t>
            </a:r>
          </a:p>
        </p:txBody>
      </p:sp>
      <p:sp>
        <p:nvSpPr>
          <p:cNvPr id="44111" name="Line 82"/>
          <p:cNvSpPr>
            <a:spLocks noChangeShapeType="1"/>
          </p:cNvSpPr>
          <p:nvPr/>
        </p:nvSpPr>
        <p:spPr bwMode="auto">
          <a:xfrm flipH="1" flipV="1">
            <a:off x="2767013" y="6162675"/>
            <a:ext cx="0" cy="82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2" name="Line 83"/>
          <p:cNvSpPr>
            <a:spLocks noChangeShapeType="1"/>
          </p:cNvSpPr>
          <p:nvPr/>
        </p:nvSpPr>
        <p:spPr bwMode="auto">
          <a:xfrm flipH="1" flipV="1">
            <a:off x="3635375" y="6162675"/>
            <a:ext cx="0" cy="82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3" name="Line 84"/>
          <p:cNvSpPr>
            <a:spLocks noChangeShapeType="1"/>
          </p:cNvSpPr>
          <p:nvPr/>
        </p:nvSpPr>
        <p:spPr bwMode="auto">
          <a:xfrm>
            <a:off x="3635375" y="6162675"/>
            <a:ext cx="4095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4" name="Line 85"/>
          <p:cNvSpPr>
            <a:spLocks noChangeShapeType="1"/>
          </p:cNvSpPr>
          <p:nvPr/>
        </p:nvSpPr>
        <p:spPr bwMode="auto">
          <a:xfrm>
            <a:off x="4048125" y="6002338"/>
            <a:ext cx="0" cy="153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5" name="Line 86"/>
          <p:cNvSpPr>
            <a:spLocks noChangeShapeType="1"/>
          </p:cNvSpPr>
          <p:nvPr/>
        </p:nvSpPr>
        <p:spPr bwMode="auto">
          <a:xfrm>
            <a:off x="2398713" y="6162675"/>
            <a:ext cx="3635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6" name="Line 87"/>
          <p:cNvSpPr>
            <a:spLocks noChangeShapeType="1"/>
          </p:cNvSpPr>
          <p:nvPr/>
        </p:nvSpPr>
        <p:spPr bwMode="auto">
          <a:xfrm>
            <a:off x="2392363" y="6008688"/>
            <a:ext cx="0" cy="153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7" name="Line 88"/>
          <p:cNvSpPr>
            <a:spLocks noChangeShapeType="1"/>
          </p:cNvSpPr>
          <p:nvPr/>
        </p:nvSpPr>
        <p:spPr bwMode="auto">
          <a:xfrm>
            <a:off x="5508625" y="6021388"/>
            <a:ext cx="0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8" name="Line 89"/>
          <p:cNvSpPr>
            <a:spLocks noChangeShapeType="1"/>
          </p:cNvSpPr>
          <p:nvPr/>
        </p:nvSpPr>
        <p:spPr bwMode="auto">
          <a:xfrm>
            <a:off x="6948488" y="6021388"/>
            <a:ext cx="0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19" name="Line 90"/>
          <p:cNvSpPr>
            <a:spLocks noChangeShapeType="1"/>
          </p:cNvSpPr>
          <p:nvPr/>
        </p:nvSpPr>
        <p:spPr bwMode="auto">
          <a:xfrm>
            <a:off x="8408988" y="3889375"/>
            <a:ext cx="0" cy="974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20" name="Line 91"/>
          <p:cNvSpPr>
            <a:spLocks noChangeShapeType="1"/>
          </p:cNvSpPr>
          <p:nvPr/>
        </p:nvSpPr>
        <p:spPr bwMode="auto">
          <a:xfrm>
            <a:off x="8459788" y="5661025"/>
            <a:ext cx="0" cy="61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4121" name="Text Box 92"/>
          <p:cNvSpPr txBox="1">
            <a:spLocks noChangeArrowheads="1"/>
          </p:cNvSpPr>
          <p:nvPr/>
        </p:nvSpPr>
        <p:spPr bwMode="auto">
          <a:xfrm>
            <a:off x="1835150" y="509588"/>
            <a:ext cx="4194175" cy="822325"/>
          </a:xfrm>
          <a:prstGeom prst="rect">
            <a:avLst/>
          </a:prstGeom>
          <a:solidFill>
            <a:srgbClr val="FFCC00">
              <a:alpha val="79999"/>
            </a:srgbClr>
          </a:solidFill>
          <a:ln w="57150" cmpd="thickThin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900" b="1"/>
              <a:t>Государственный первичный эталон единиц энергии сгорания,</a:t>
            </a:r>
            <a:br>
              <a:rPr lang="ru-RU" sz="900" b="1"/>
            </a:br>
            <a:r>
              <a:rPr lang="ru-RU" sz="900" b="1"/>
              <a:t>удельной энергии сгорания и объемной энергии сгорания</a:t>
            </a:r>
          </a:p>
          <a:p>
            <a:pPr algn="ctr"/>
            <a:endParaRPr lang="ru-RU" sz="900">
              <a:latin typeface="Times New Roman" pitchFamily="18" charset="0"/>
            </a:endParaRPr>
          </a:p>
        </p:txBody>
      </p:sp>
      <p:sp>
        <p:nvSpPr>
          <p:cNvPr id="44122" name="Text Box 93"/>
          <p:cNvSpPr txBox="1">
            <a:spLocks noChangeArrowheads="1"/>
          </p:cNvSpPr>
          <p:nvPr/>
        </p:nvSpPr>
        <p:spPr bwMode="auto">
          <a:xfrm>
            <a:off x="2051050" y="836613"/>
            <a:ext cx="127793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/>
              <a:t>5…50 кДж</a:t>
            </a:r>
          </a:p>
          <a:p>
            <a:pPr algn="ctr"/>
            <a:r>
              <a:rPr lang="en-US" sz="800"/>
              <a:t>S</a:t>
            </a:r>
            <a:r>
              <a:rPr lang="ru-RU" sz="800" baseline="-25000"/>
              <a:t>0</a:t>
            </a:r>
            <a:r>
              <a:rPr lang="ru-RU" sz="800"/>
              <a:t>=4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-5   </a:t>
            </a:r>
            <a:r>
              <a:rPr lang="ru-RU" sz="800" baseline="-25000"/>
              <a:t>  </a:t>
            </a:r>
            <a:r>
              <a:rPr lang="ru-RU" sz="800">
                <a:sym typeface="Symbol" pitchFamily="18" charset="2"/>
              </a:rPr>
              <a:t></a:t>
            </a:r>
            <a:r>
              <a:rPr lang="ru-RU" sz="800" baseline="-25000"/>
              <a:t>0</a:t>
            </a:r>
            <a:r>
              <a:rPr lang="ru-RU" sz="800"/>
              <a:t>=5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-5</a:t>
            </a:r>
            <a:endParaRPr lang="ru-RU" sz="800"/>
          </a:p>
          <a:p>
            <a:pPr algn="ctr"/>
            <a:r>
              <a:rPr lang="en-US" sz="800"/>
              <a:t>u</a:t>
            </a:r>
            <a:r>
              <a:rPr lang="ru-RU" sz="800" baseline="-25000"/>
              <a:t>0</a:t>
            </a:r>
            <a:r>
              <a:rPr lang="en-US" sz="800" baseline="-25000"/>
              <a:t>A</a:t>
            </a:r>
            <a:r>
              <a:rPr lang="ru-RU" sz="800"/>
              <a:t>=4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-5</a:t>
            </a:r>
            <a:r>
              <a:rPr lang="ru-RU" sz="800" baseline="-25000"/>
              <a:t>     </a:t>
            </a:r>
            <a:r>
              <a:rPr lang="en-US" sz="800"/>
              <a:t>u</a:t>
            </a:r>
            <a:r>
              <a:rPr lang="ru-RU" sz="800" baseline="-25000"/>
              <a:t>0</a:t>
            </a:r>
            <a:r>
              <a:rPr lang="en-US" sz="800" baseline="-25000"/>
              <a:t>B</a:t>
            </a:r>
            <a:r>
              <a:rPr lang="ru-RU" sz="800"/>
              <a:t>=</a:t>
            </a:r>
            <a:r>
              <a:rPr lang="ru-RU" sz="800" baseline="-25000"/>
              <a:t> </a:t>
            </a:r>
            <a:r>
              <a:rPr lang="ru-RU" sz="800"/>
              <a:t>2,3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-5</a:t>
            </a:r>
            <a:endParaRPr lang="ru-RU" sz="800"/>
          </a:p>
        </p:txBody>
      </p:sp>
      <p:sp>
        <p:nvSpPr>
          <p:cNvPr id="44123" name="Text Box 94"/>
          <p:cNvSpPr txBox="1">
            <a:spLocks noChangeArrowheads="1"/>
          </p:cNvSpPr>
          <p:nvPr/>
        </p:nvSpPr>
        <p:spPr bwMode="auto">
          <a:xfrm>
            <a:off x="3222625" y="947738"/>
            <a:ext cx="118268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800"/>
              <a:t>(26434</a:t>
            </a:r>
            <a:r>
              <a:rPr lang="ru-RU" sz="800"/>
              <a:t>,4</a:t>
            </a:r>
            <a:r>
              <a:rPr lang="ru-RU" sz="800">
                <a:sym typeface="Symbol" pitchFamily="18" charset="2"/>
              </a:rPr>
              <a:t></a:t>
            </a:r>
            <a:r>
              <a:rPr lang="ru-RU" sz="800"/>
              <a:t>0,6) кДж/кг</a:t>
            </a:r>
          </a:p>
        </p:txBody>
      </p:sp>
      <p:sp>
        <p:nvSpPr>
          <p:cNvPr id="44124" name="Text Box 95"/>
          <p:cNvSpPr txBox="1">
            <a:spLocks noChangeArrowheads="1"/>
          </p:cNvSpPr>
          <p:nvPr/>
        </p:nvSpPr>
        <p:spPr bwMode="auto">
          <a:xfrm>
            <a:off x="4427538" y="836613"/>
            <a:ext cx="1227137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800"/>
              <a:t>10…50 МДж/м</a:t>
            </a:r>
            <a:r>
              <a:rPr lang="ru-RU" sz="800" baseline="30000"/>
              <a:t>3</a:t>
            </a:r>
          </a:p>
          <a:p>
            <a:pPr algn="ctr"/>
            <a:r>
              <a:rPr lang="en-US" sz="800"/>
              <a:t>S</a:t>
            </a:r>
            <a:r>
              <a:rPr lang="ru-RU" sz="800" baseline="-25000"/>
              <a:t>0</a:t>
            </a:r>
            <a:r>
              <a:rPr lang="ru-RU" sz="800"/>
              <a:t>=5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-4   </a:t>
            </a:r>
            <a:r>
              <a:rPr lang="ru-RU" sz="800" baseline="-25000"/>
              <a:t>  </a:t>
            </a:r>
            <a:r>
              <a:rPr lang="ru-RU" sz="800">
                <a:sym typeface="Symbol" pitchFamily="18" charset="2"/>
              </a:rPr>
              <a:t></a:t>
            </a:r>
            <a:r>
              <a:rPr lang="ru-RU" sz="800" baseline="-25000"/>
              <a:t>0</a:t>
            </a:r>
            <a:r>
              <a:rPr lang="ru-RU" sz="800"/>
              <a:t>=7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-4</a:t>
            </a:r>
            <a:endParaRPr lang="ru-RU" sz="800"/>
          </a:p>
          <a:p>
            <a:pPr algn="ctr"/>
            <a:r>
              <a:rPr lang="en-US" sz="800"/>
              <a:t>u</a:t>
            </a:r>
            <a:r>
              <a:rPr lang="ru-RU" sz="800" baseline="-25000"/>
              <a:t>0</a:t>
            </a:r>
            <a:r>
              <a:rPr lang="en-US" sz="800" baseline="-25000"/>
              <a:t>A</a:t>
            </a:r>
            <a:r>
              <a:rPr lang="ru-RU" sz="800"/>
              <a:t>=5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-4</a:t>
            </a:r>
            <a:r>
              <a:rPr lang="ru-RU" sz="800" baseline="-25000"/>
              <a:t>    </a:t>
            </a:r>
            <a:r>
              <a:rPr lang="en-US" sz="800"/>
              <a:t>u</a:t>
            </a:r>
            <a:r>
              <a:rPr lang="ru-RU" sz="800" baseline="-25000"/>
              <a:t>0</a:t>
            </a:r>
            <a:r>
              <a:rPr lang="en-US" sz="800" baseline="-25000"/>
              <a:t>B</a:t>
            </a:r>
            <a:r>
              <a:rPr lang="ru-RU" sz="800"/>
              <a:t>=</a:t>
            </a:r>
            <a:r>
              <a:rPr lang="ru-RU" sz="800" baseline="-25000"/>
              <a:t> </a:t>
            </a:r>
            <a:r>
              <a:rPr lang="ru-RU" sz="800"/>
              <a:t>4</a:t>
            </a:r>
            <a:r>
              <a:rPr lang="ru-RU" sz="800">
                <a:sym typeface="Symbol" pitchFamily="18" charset="2"/>
              </a:rPr>
              <a:t></a:t>
            </a:r>
            <a:r>
              <a:rPr lang="ru-RU" sz="800"/>
              <a:t>10</a:t>
            </a:r>
            <a:r>
              <a:rPr lang="ru-RU" sz="800" baseline="30000"/>
              <a:t>-4</a:t>
            </a:r>
            <a:endParaRPr lang="ru-RU" sz="800"/>
          </a:p>
        </p:txBody>
      </p:sp>
      <p:sp>
        <p:nvSpPr>
          <p:cNvPr id="44125" name="AutoShape 96"/>
          <p:cNvSpPr>
            <a:spLocks noChangeArrowheads="1"/>
          </p:cNvSpPr>
          <p:nvPr/>
        </p:nvSpPr>
        <p:spPr bwMode="auto">
          <a:xfrm>
            <a:off x="7885113" y="4652963"/>
            <a:ext cx="1039812" cy="292100"/>
          </a:xfrm>
          <a:prstGeom prst="flowChartTerminator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ru-RU" sz="800"/>
              <a:t>Метод косвенных измерений</a:t>
            </a:r>
          </a:p>
        </p:txBody>
      </p:sp>
      <p:sp>
        <p:nvSpPr>
          <p:cNvPr id="44126" name="Line 97"/>
          <p:cNvSpPr>
            <a:spLocks noChangeShapeType="1"/>
          </p:cNvSpPr>
          <p:nvPr/>
        </p:nvSpPr>
        <p:spPr bwMode="auto">
          <a:xfrm>
            <a:off x="6638925" y="2011363"/>
            <a:ext cx="99695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4127" name="Line 98"/>
          <p:cNvSpPr>
            <a:spLocks noChangeShapeType="1"/>
          </p:cNvSpPr>
          <p:nvPr/>
        </p:nvSpPr>
        <p:spPr bwMode="auto">
          <a:xfrm>
            <a:off x="7632700" y="2011363"/>
            <a:ext cx="0" cy="29035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4128" name="Line 99"/>
          <p:cNvSpPr>
            <a:spLocks noChangeShapeType="1"/>
          </p:cNvSpPr>
          <p:nvPr/>
        </p:nvSpPr>
        <p:spPr bwMode="auto">
          <a:xfrm>
            <a:off x="7632700" y="49228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4129" name="Line 100"/>
          <p:cNvSpPr>
            <a:spLocks noChangeShapeType="1"/>
          </p:cNvSpPr>
          <p:nvPr/>
        </p:nvSpPr>
        <p:spPr bwMode="auto">
          <a:xfrm>
            <a:off x="7780338" y="4922838"/>
            <a:ext cx="0" cy="793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4130" name="Text Box 102"/>
          <p:cNvSpPr txBox="1">
            <a:spLocks noChangeArrowheads="1"/>
          </p:cNvSpPr>
          <p:nvPr/>
        </p:nvSpPr>
        <p:spPr bwMode="auto">
          <a:xfrm>
            <a:off x="8674100" y="0"/>
            <a:ext cx="4699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400" dirty="0" smtClean="0">
                <a:latin typeface="Verdana" pitchFamily="34" charset="0"/>
              </a:rPr>
              <a:t>4</a:t>
            </a:r>
            <a:endParaRPr lang="ru-RU" sz="1400" dirty="0">
              <a:latin typeface="Verdana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 descr="C:\Documents and Settings\Прудаев\Рабочий стол\powerpoint\Robot Businessman Cartoon Character\Ultimate Pack\png\Businessman_Robot-9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017"/>
            <a:ext cx="407757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4"/>
                </a:solidFill>
                <a:effectLst/>
              </a:rPr>
              <a:t>Разработка межгосударственных стандартных образцов для калориметрии сжигания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797160"/>
              </p:ext>
            </p:extLst>
          </p:nvPr>
        </p:nvGraphicFramePr>
        <p:xfrm>
          <a:off x="359530" y="2609772"/>
          <a:ext cx="7777996" cy="233647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266809"/>
                <a:gridCol w="2183573"/>
                <a:gridCol w="3327614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Наименование вещества</a:t>
                      </a:r>
                      <a:endParaRPr lang="ru-RU" sz="1800" b="1" dirty="0"/>
                    </a:p>
                  </a:txBody>
                  <a:tcPr marL="91434" marR="914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Высшая энергия сгорания, кДж/кг</a:t>
                      </a:r>
                      <a:endParaRPr lang="ru-RU" sz="1800" b="1" dirty="0"/>
                    </a:p>
                  </a:txBody>
                  <a:tcPr marL="91434" marR="914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Примечания</a:t>
                      </a:r>
                      <a:endParaRPr lang="ru-RU" sz="1800" b="1" dirty="0"/>
                    </a:p>
                  </a:txBody>
                  <a:tcPr marL="91434" marR="91434" anchor="ctr"/>
                </a:tc>
              </a:tr>
              <a:tr h="147237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Уголь тощий (Т)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91434" marR="9143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32167±</a:t>
                      </a:r>
                      <a:r>
                        <a:rPr lang="ru-RU" sz="2000" b="1" dirty="0" smtClean="0"/>
                        <a:t>40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91434" marR="91434"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Дополнительно</a:t>
                      </a:r>
                      <a:r>
                        <a:rPr lang="ru-RU" sz="1600" baseline="0" dirty="0" smtClean="0"/>
                        <a:t> аттестован по зольности (8,60 %), массовой доле общей серы (</a:t>
                      </a:r>
                      <a:r>
                        <a:rPr lang="ru-RU" sz="1600" baseline="0" dirty="0" smtClean="0"/>
                        <a:t>0,27 </a:t>
                      </a:r>
                      <a:r>
                        <a:rPr lang="ru-RU" sz="1600" baseline="0" dirty="0" smtClean="0"/>
                        <a:t>%), выходу летучих веществ (8,50 %)</a:t>
                      </a:r>
                      <a:endParaRPr lang="ru-RU" sz="1600" b="1" dirty="0">
                        <a:latin typeface="+mn-lt"/>
                      </a:endParaRPr>
                    </a:p>
                  </a:txBody>
                  <a:tcPr marL="91434" marR="91434"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59530" y="1628800"/>
            <a:ext cx="8496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Подготовлены материалы к утверждению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многопараметрического СО на основе угля марки Т.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5" y="5157192"/>
            <a:ext cx="84249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После утверждения его в статусе ГСО материалы будут представлены для последующего утверждения его как </a:t>
            </a:r>
            <a:r>
              <a:rPr lang="ru-RU" dirty="0" err="1" smtClean="0">
                <a:latin typeface="+mj-lt"/>
              </a:rPr>
              <a:t>МСО</a:t>
            </a:r>
            <a:r>
              <a:rPr lang="ru-RU" dirty="0" smtClean="0">
                <a:latin typeface="+mj-lt"/>
              </a:rPr>
              <a:t> состава и свойств веществ и материалов в соответствии с Программой разработки </a:t>
            </a:r>
            <a:r>
              <a:rPr lang="ru-RU" dirty="0" err="1" smtClean="0">
                <a:latin typeface="+mj-lt"/>
              </a:rPr>
              <a:t>МСО</a:t>
            </a:r>
            <a:r>
              <a:rPr lang="ru-RU" dirty="0" smtClean="0">
                <a:latin typeface="+mj-lt"/>
              </a:rPr>
              <a:t> на 2016-2020 годы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4574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6BB76D"/>
                </a:solidFill>
                <a:effectLst/>
              </a:rPr>
              <a:t>Организация и проведение межгосударственных межлабораторных сравнительных испытаний  на образцах твердых и  жидких топлив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622873"/>
              </p:ext>
            </p:extLst>
          </p:nvPr>
        </p:nvGraphicFramePr>
        <p:xfrm>
          <a:off x="245777" y="2780928"/>
          <a:ext cx="8580437" cy="343848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938291"/>
                <a:gridCol w="4347045"/>
                <a:gridCol w="910424"/>
                <a:gridCol w="2384677"/>
              </a:tblGrid>
              <a:tr h="340990"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ОК для МСИ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№ раунда. Определяемые показатели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Число лабораторий</a:t>
                      </a:r>
                      <a:endParaRPr lang="ru-RU" sz="15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340990">
                <a:tc vMerge="1"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+mj-lt"/>
                      </a:endParaRPr>
                    </a:p>
                  </a:txBody>
                  <a:tcPr marL="91438" marR="91438" marT="45714" marB="45714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600" b="0" dirty="0">
                        <a:latin typeface="+mj-lt"/>
                      </a:endParaRPr>
                    </a:p>
                  </a:txBody>
                  <a:tcPr marL="91438" marR="91438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Общее</a:t>
                      </a:r>
                      <a:endParaRPr lang="ru-RU" sz="1500" b="1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Стран-участниц</a:t>
                      </a:r>
                      <a:endParaRPr lang="ru-RU" sz="15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</a:tr>
              <a:tr h="1378253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Мазут</a:t>
                      </a:r>
                      <a:endParaRPr lang="ru-RU" sz="1500" b="1" dirty="0">
                        <a:latin typeface="+mn-lt"/>
                      </a:endParaRPr>
                    </a:p>
                  </a:txBody>
                  <a:tcPr marL="91451" marR="91451" marT="45699" marB="4569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b="1" dirty="0" smtClean="0"/>
                        <a:t>Раунд 10. </a:t>
                      </a:r>
                      <a:r>
                        <a:rPr lang="ru-RU" sz="1500" u="sng" dirty="0" smtClean="0"/>
                        <a:t>9 параметров: </a:t>
                      </a:r>
                      <a:r>
                        <a:rPr lang="ru-RU" sz="1500" dirty="0" smtClean="0"/>
                        <a:t>удельная энергия сгорания, массовая доля серы, плотность, температура вспышки в открытом тигле,</a:t>
                      </a:r>
                      <a:br>
                        <a:rPr lang="ru-RU" sz="1500" dirty="0" smtClean="0"/>
                      </a:br>
                      <a:r>
                        <a:rPr lang="ru-RU" sz="1500" dirty="0" smtClean="0"/>
                        <a:t>вязкость (кинематическая и/или условная),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зольность, температура застывания</a:t>
                      </a:r>
                      <a:endParaRPr lang="ru-RU" sz="1500" b="0" dirty="0">
                        <a:latin typeface="+mn-lt"/>
                      </a:endParaRPr>
                    </a:p>
                  </a:txBody>
                  <a:tcPr marL="91451" marR="91451" marT="45699" marB="45699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/>
                        <a:t>44</a:t>
                      </a:r>
                      <a:endParaRPr lang="ru-RU" sz="15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99" marB="4569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Россия – 43,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err="1" smtClean="0"/>
                        <a:t>Респ</a:t>
                      </a:r>
                      <a:r>
                        <a:rPr lang="ru-RU" sz="1500" dirty="0" smtClean="0"/>
                        <a:t>. Беларусь - 1</a:t>
                      </a:r>
                      <a:r>
                        <a:rPr lang="ru-RU" sz="1500" baseline="0" dirty="0" smtClean="0"/>
                        <a:t/>
                      </a:r>
                      <a:br>
                        <a:rPr lang="ru-RU" sz="1500" baseline="0" dirty="0" smtClean="0"/>
                      </a:br>
                      <a:endParaRPr lang="ru-RU" sz="1500" b="1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3" marR="91453" marT="45705" marB="45705" anchor="ctr"/>
                </a:tc>
              </a:tr>
              <a:tr h="1378253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Уголь</a:t>
                      </a:r>
                      <a:endParaRPr lang="ru-RU" sz="1500" b="1" dirty="0"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b="1" dirty="0" smtClean="0"/>
                        <a:t>Раунд 15.</a:t>
                      </a:r>
                      <a:r>
                        <a:rPr lang="ru-RU" sz="1500" dirty="0" smtClean="0"/>
                        <a:t> </a:t>
                      </a:r>
                      <a:r>
                        <a:rPr lang="ru-RU" sz="1500" u="sng" dirty="0" smtClean="0"/>
                        <a:t>9 параметров: </a:t>
                      </a:r>
                      <a:r>
                        <a:rPr lang="ru-RU" sz="1500" dirty="0" smtClean="0"/>
                        <a:t>удельная энергия сгорания, зольность, массовая доля общей серы, выход летучих веществ, массовая доля углерода, водорода и азота, массовая доля хлора и мышьяка. </a:t>
                      </a:r>
                      <a:endParaRPr lang="ru-RU" sz="1500" b="0" dirty="0" smtClean="0"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64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Россия – 60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Казахстан</a:t>
                      </a:r>
                      <a:r>
                        <a:rPr lang="ru-RU" sz="1500" baseline="0" dirty="0" smtClean="0"/>
                        <a:t> – 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Киргизия –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Эстония - 1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1" marR="36001" marT="36011" marB="36011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1514631"/>
            <a:ext cx="68407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1"/>
                </a:solidFill>
                <a:latin typeface="+mn-lt"/>
              </a:rPr>
              <a:t>Межгосударственные </a:t>
            </a:r>
            <a:r>
              <a:rPr lang="ru-RU" sz="2600" b="1" dirty="0" smtClean="0">
                <a:solidFill>
                  <a:schemeClr val="accent1"/>
                </a:solidFill>
                <a:latin typeface="+mn-lt"/>
              </a:rPr>
              <a:t>МСИ, организованные </a:t>
            </a:r>
            <a:r>
              <a:rPr lang="ru-RU" sz="2600" b="1" dirty="0">
                <a:solidFill>
                  <a:schemeClr val="accent1"/>
                </a:solidFill>
                <a:latin typeface="+mn-lt"/>
              </a:rPr>
              <a:t>лабораторией калориметрии ВНИИМ в 2014-2015 г.:</a:t>
            </a:r>
          </a:p>
        </p:txBody>
      </p:sp>
      <p:pic>
        <p:nvPicPr>
          <p:cNvPr id="69634" name="Picture 2" descr="C:\Documents and Settings\Прудаев\Мои документы\Конференции_Семинары\Презентации_все\РАЗНЫЕ рисунки\человечки\83826553_large_1258534180_25megalif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090" y="1514631"/>
            <a:ext cx="1974358" cy="123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38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>
                <a:solidFill>
                  <a:srgbClr val="6BB76D"/>
                </a:solidFill>
                <a:effectLst/>
              </a:rPr>
              <a:t>Организация и проведение межгосударственных межлабораторных сравнительных испытаний  на образцах твердых и  жидких топлив</a:t>
            </a:r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278578" y="1916832"/>
            <a:ext cx="4360058" cy="123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2800" dirty="0">
                <a:solidFill>
                  <a:schemeClr val="accent3"/>
                </a:solidFill>
                <a:latin typeface="+mn-lt"/>
              </a:rPr>
              <a:t>Количество участников</a:t>
            </a:r>
            <a:br>
              <a:rPr lang="ru-RU" sz="2800" dirty="0">
                <a:solidFill>
                  <a:schemeClr val="accent3"/>
                </a:solidFill>
                <a:latin typeface="+mn-lt"/>
              </a:rPr>
            </a:br>
            <a:r>
              <a:rPr lang="ru-RU" sz="2800" dirty="0">
                <a:solidFill>
                  <a:schemeClr val="accent3"/>
                </a:solidFill>
                <a:latin typeface="+mn-lt"/>
              </a:rPr>
              <a:t>ежегодных раундов МСИ</a:t>
            </a: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869" y="4867797"/>
            <a:ext cx="2538506" cy="1523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F2B0E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52" y="6327283"/>
            <a:ext cx="4173537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F2B0E"/>
                  </a:outerShdw>
                </a:effectLst>
              </a14:hiddenEffects>
            </a:ext>
          </a:extLst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544614" y="1484784"/>
            <a:ext cx="470701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u="sng" dirty="0" smtClean="0">
                <a:solidFill>
                  <a:schemeClr val="accent2"/>
                </a:solidFill>
                <a:latin typeface="+mn-lt"/>
              </a:rPr>
              <a:t>10 раунд МСИ на ОК мазута</a:t>
            </a:r>
            <a:br>
              <a:rPr lang="ru-RU" sz="2000" u="sng" dirty="0" smtClean="0">
                <a:solidFill>
                  <a:schemeClr val="accent2"/>
                </a:solidFill>
                <a:latin typeface="+mn-lt"/>
              </a:rPr>
            </a:br>
            <a:r>
              <a:rPr lang="ru-RU" sz="2000" dirty="0" smtClean="0">
                <a:solidFill>
                  <a:schemeClr val="accent2"/>
                </a:solidFill>
                <a:latin typeface="+mn-lt"/>
              </a:rPr>
              <a:t>Общее количество участников 44 </a:t>
            </a:r>
          </a:p>
        </p:txBody>
      </p:sp>
      <p:graphicFrame>
        <p:nvGraphicFramePr>
          <p:cNvPr id="9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0063362"/>
              </p:ext>
            </p:extLst>
          </p:nvPr>
        </p:nvGraphicFramePr>
        <p:xfrm>
          <a:off x="5504986" y="2033845"/>
          <a:ext cx="2786272" cy="1849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9" r:id="rId6" imgW="4676037" imgH="2840982" progId="Excel.Chart.8">
                  <p:embed/>
                </p:oleObj>
              </mc:Choice>
              <mc:Fallback>
                <p:oleObj r:id="rId6" imgW="4676037" imgH="284098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4986" y="2033845"/>
                        <a:ext cx="2786272" cy="18498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54" y="3748751"/>
            <a:ext cx="4173537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F2B0E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28" y="3329215"/>
            <a:ext cx="5327457" cy="324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203"/>
          <p:cNvSpPr>
            <a:spLocks noChangeArrowheads="1"/>
          </p:cNvSpPr>
          <p:nvPr/>
        </p:nvSpPr>
        <p:spPr bwMode="auto">
          <a:xfrm rot="19882222">
            <a:off x="522944" y="3641163"/>
            <a:ext cx="4611906" cy="46074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7779 h 21600"/>
              <a:gd name="T14" fmla="*/ 19787 w 21600"/>
              <a:gd name="T15" fmla="*/ 1382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118" y="0"/>
                </a:moveTo>
                <a:lnTo>
                  <a:pt x="15118" y="7779"/>
                </a:lnTo>
                <a:lnTo>
                  <a:pt x="3375" y="7779"/>
                </a:lnTo>
                <a:lnTo>
                  <a:pt x="3375" y="13821"/>
                </a:lnTo>
                <a:lnTo>
                  <a:pt x="15118" y="13821"/>
                </a:lnTo>
                <a:lnTo>
                  <a:pt x="15118" y="21600"/>
                </a:lnTo>
                <a:lnTo>
                  <a:pt x="21600" y="10800"/>
                </a:lnTo>
                <a:lnTo>
                  <a:pt x="15118" y="0"/>
                </a:lnTo>
                <a:close/>
              </a:path>
              <a:path w="21600" h="21600">
                <a:moveTo>
                  <a:pt x="1350" y="7779"/>
                </a:moveTo>
                <a:lnTo>
                  <a:pt x="1350" y="13821"/>
                </a:lnTo>
                <a:lnTo>
                  <a:pt x="2700" y="13821"/>
                </a:lnTo>
                <a:lnTo>
                  <a:pt x="2700" y="7779"/>
                </a:lnTo>
                <a:lnTo>
                  <a:pt x="1350" y="7779"/>
                </a:lnTo>
                <a:close/>
              </a:path>
              <a:path w="21600" h="21600">
                <a:moveTo>
                  <a:pt x="0" y="7779"/>
                </a:moveTo>
                <a:lnTo>
                  <a:pt x="0" y="13821"/>
                </a:lnTo>
                <a:lnTo>
                  <a:pt x="675" y="13821"/>
                </a:lnTo>
                <a:lnTo>
                  <a:pt x="675" y="7779"/>
                </a:lnTo>
                <a:lnTo>
                  <a:pt x="0" y="7779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30000">
                <a:srgbClr val="FF0000"/>
              </a:gs>
              <a:gs pos="55000">
                <a:srgbClr val="66FF33"/>
              </a:gs>
              <a:gs pos="100000">
                <a:srgbClr val="66FF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Номер слайда 3"/>
          <p:cNvSpPr txBox="1">
            <a:spLocks/>
          </p:cNvSpPr>
          <p:nvPr/>
        </p:nvSpPr>
        <p:spPr bwMode="auto">
          <a:xfrm>
            <a:off x="8592803" y="6174305"/>
            <a:ext cx="487363" cy="3651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fld id="{DA612975-EEE7-4523-9B25-45A4306E8260}" type="slidenum">
              <a:rPr lang="ru-RU" sz="1800" smtClean="0">
                <a:latin typeface="+mj-lt"/>
              </a:rPr>
              <a:pPr eaLnBrk="1" hangingPunct="1">
                <a:defRPr/>
              </a:pPr>
              <a:t>7</a:t>
            </a:fld>
            <a:endParaRPr lang="ru-RU" sz="1600" dirty="0" smtClean="0">
              <a:latin typeface="+mj-lt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932796" y="4159911"/>
            <a:ext cx="42112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u="sng" dirty="0" smtClean="0">
                <a:solidFill>
                  <a:schemeClr val="accent3"/>
                </a:solidFill>
                <a:latin typeface="+mn-lt"/>
              </a:rPr>
              <a:t>15 </a:t>
            </a:r>
            <a:r>
              <a:rPr lang="ru-RU" sz="2000" u="sng" dirty="0">
                <a:solidFill>
                  <a:schemeClr val="accent3"/>
                </a:solidFill>
                <a:latin typeface="+mn-lt"/>
              </a:rPr>
              <a:t>раунд МСИ на ОК </a:t>
            </a:r>
            <a:r>
              <a:rPr lang="ru-RU" sz="2000" u="sng" dirty="0" smtClean="0">
                <a:solidFill>
                  <a:schemeClr val="accent3"/>
                </a:solidFill>
                <a:latin typeface="+mn-lt"/>
              </a:rPr>
              <a:t>угля</a:t>
            </a:r>
            <a:r>
              <a:rPr lang="ru-RU" sz="2000" u="sng" dirty="0">
                <a:solidFill>
                  <a:schemeClr val="accent3"/>
                </a:solidFill>
                <a:latin typeface="+mn-lt"/>
              </a:rPr>
              <a:t/>
            </a:r>
            <a:br>
              <a:rPr lang="ru-RU" sz="2000" u="sng" dirty="0">
                <a:solidFill>
                  <a:schemeClr val="accent3"/>
                </a:solidFill>
                <a:latin typeface="+mn-lt"/>
              </a:rPr>
            </a:br>
            <a:r>
              <a:rPr lang="ru-RU" sz="2000" dirty="0">
                <a:solidFill>
                  <a:schemeClr val="accent3"/>
                </a:solidFill>
                <a:latin typeface="+mn-lt"/>
              </a:rPr>
              <a:t>Общее количество участников </a:t>
            </a:r>
            <a:r>
              <a:rPr lang="ru-RU" sz="2000" dirty="0" smtClean="0">
                <a:solidFill>
                  <a:schemeClr val="accent3"/>
                </a:solidFill>
                <a:latin typeface="+mn-lt"/>
              </a:rPr>
              <a:t>64</a:t>
            </a:r>
            <a:endParaRPr lang="ru-RU" sz="2000" dirty="0">
              <a:solidFill>
                <a:schemeClr val="accent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0250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4"/>
                </a:solidFill>
                <a:effectLst/>
              </a:rPr>
              <a:t>Организация и проведение межгосударственных межлабораторных сравнительных испытаний  на образцах твердых и  жидких топлив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4631" y="4009701"/>
            <a:ext cx="8229600" cy="2513861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/>
              <a:t>Проводится сбор заявок </a:t>
            </a:r>
            <a:r>
              <a:rPr lang="ru-RU" sz="2800" dirty="0" smtClean="0"/>
              <a:t>от </a:t>
            </a:r>
            <a:r>
              <a:rPr lang="ru-RU" sz="2800" dirty="0"/>
              <a:t>предприятий для участия в новых  раундах  межгосударственных межлабораторных сравнительных испытаний (МСИ) качественных параметров </a:t>
            </a:r>
            <a:r>
              <a:rPr lang="ru-RU" sz="2800" dirty="0" smtClean="0"/>
              <a:t>образцов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/>
              <a:t>угля </a:t>
            </a:r>
            <a:r>
              <a:rPr lang="ru-RU" sz="2800" b="1" dirty="0"/>
              <a:t>(раунд 16) </a:t>
            </a:r>
            <a:r>
              <a:rPr lang="ru-RU" sz="2800" dirty="0"/>
              <a:t>и </a:t>
            </a:r>
            <a:r>
              <a:rPr lang="ru-RU" sz="2800" b="1" dirty="0"/>
              <a:t>мазута (раунд 11)</a:t>
            </a:r>
          </a:p>
        </p:txBody>
      </p:sp>
      <p:pic>
        <p:nvPicPr>
          <p:cNvPr id="14" name="Picture 2" descr="C:\Documents and Settings\Прудаев\Мои документы\МСИ_уголь_мазут\МСИ_ВНИИМ_Свидетельство провайдера МСИ_2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995" y="1830630"/>
            <a:ext cx="1166812" cy="1911412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5" name="Picture 3" descr="C:\Documents and Settings\Прудаев\Мои документы\МСИ_уголь_мазут\МСИ_ВНИИМ_Приложение к свидетельству провайдер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4811" y="1830630"/>
            <a:ext cx="1169987" cy="1917084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" name="Picture 44" descr="new-emblem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1F57"/>
              </a:clrFrom>
              <a:clrTo>
                <a:srgbClr val="001F5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70" b="1782"/>
          <a:stretch>
            <a:fillRect/>
          </a:stretch>
        </p:blipFill>
        <p:spPr bwMode="auto">
          <a:xfrm>
            <a:off x="4067944" y="1979989"/>
            <a:ext cx="1701924" cy="176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868144" y="1718005"/>
            <a:ext cx="3095991" cy="229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5000"/>
              </a:lnSpc>
              <a:spcBef>
                <a:spcPct val="15000"/>
              </a:spcBef>
              <a:buClr>
                <a:srgbClr val="E68200"/>
              </a:buClr>
              <a:buSzPct val="60000"/>
              <a:buFont typeface="Wingdings" pitchFamily="2" charset="2"/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Свидетельство Росстандарта о признании о признании провайдера проверок квалификации лабораторий посредством МСИ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</a:b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№ К01.018</a:t>
            </a:r>
            <a:b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+mn-lt"/>
              </a:rPr>
            </a:b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до 08.08.2016</a:t>
            </a:r>
          </a:p>
        </p:txBody>
      </p:sp>
    </p:spTree>
    <p:extLst>
      <p:ext uri="{BB962C8B-B14F-4D97-AF65-F5344CB8AC3E}">
        <p14:creationId xmlns:p14="http://schemas.microsoft.com/office/powerpoint/2010/main" val="6050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C:\Documents and Settings\Прудаев\Мои документы\Конференции_Семинары\Презентации_все\РАЗНЫЕ рисунки\documen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769" y="1414052"/>
            <a:ext cx="2446299" cy="244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2880"/>
            <a:ext cx="8928992" cy="111166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4"/>
                </a:solidFill>
                <a:effectLst/>
              </a:rPr>
              <a:t>Разработка  новых нормативных документов в области калориметрии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310DB-DF33-401C-99A2-7ECA64CE600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667705"/>
            <a:ext cx="75963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Подготовлены окончательные редакции трех новых национальных стандартов ГОСТ Р, направленных на совершенствование системы МО измерений энергии сгорания всех видов топлива: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3715059"/>
            <a:ext cx="9144000" cy="2927703"/>
          </a:xfrm>
        </p:spPr>
        <p:txBody>
          <a:bodyPr>
            <a:noAutofit/>
          </a:bodyPr>
          <a:lstStyle/>
          <a:p>
            <a:pPr marL="266700" lvl="0" indent="-266700">
              <a:buFont typeface="+mj-lt"/>
              <a:buAutoNum type="arabicPeriod"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ГСИ. Калориметры газовые. Методика поверки.</a:t>
            </a:r>
          </a:p>
          <a:p>
            <a:pPr marL="266700" lvl="0" indent="-266700">
              <a:buFont typeface="+mj-lt"/>
              <a:buAutoNum type="arabicPeriod"/>
            </a:pPr>
            <a:r>
              <a:rPr lang="ru-RU" sz="2600" b="1" dirty="0">
                <a:solidFill>
                  <a:schemeClr val="accent4">
                    <a:lumMod val="75000"/>
                  </a:schemeClr>
                </a:solidFill>
              </a:rPr>
              <a:t>ГСИ. Топливо твердое минеральное. Высшая и низшая теплота сгорания. Показатели точности.</a:t>
            </a:r>
          </a:p>
          <a:p>
            <a:pPr marL="266700" indent="-266700">
              <a:buFont typeface="+mj-lt"/>
              <a:buAutoNum type="arabicPeriod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ГСИ. Теплота сгорания твердого минерального топлива. Экспертная оценка результатов измерений, полученных в разных лабораториях.</a:t>
            </a:r>
          </a:p>
        </p:txBody>
      </p:sp>
    </p:spTree>
    <p:extLst>
      <p:ext uri="{BB962C8B-B14F-4D97-AF65-F5344CB8AC3E}">
        <p14:creationId xmlns:p14="http://schemas.microsoft.com/office/powerpoint/2010/main" val="2127462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TM01790490[[fn=Decatur]]</Template>
  <TotalTime>1679</TotalTime>
  <Words>1039</Words>
  <Application>Microsoft Office PowerPoint</Application>
  <PresentationFormat>Экран (4:3)</PresentationFormat>
  <Paragraphs>172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Decatur</vt:lpstr>
      <vt:lpstr>Диаграмма Microsoft Excel</vt:lpstr>
      <vt:lpstr>О ходе реализации Программы работ по созданию системы метрологического обеспечения измерений калорийности (энергии сгорания) газового топлива в сфере газовой калориметрии, а также других видов топлив </vt:lpstr>
      <vt:lpstr>В соответствии с актуализированной программой работ, принятой на 39ом заседании, в рассматриваемый период времени  (апрель 2015 г. - октябрь 2015 г.) проводились работы по следующим позициям:</vt:lpstr>
      <vt:lpstr>Разработка межгосударственной поверочной схемы для СИ энергии сгорания</vt:lpstr>
      <vt:lpstr>Презентация PowerPoint</vt:lpstr>
      <vt:lpstr>Разработка межгосударственных стандартных образцов для калориметрии сжигания</vt:lpstr>
      <vt:lpstr>Организация и проведение межгосударственных межлабораторных сравнительных испытаний  на образцах твердых и  жидких топлив</vt:lpstr>
      <vt:lpstr>Организация и проведение межгосударственных межлабораторных сравнительных испытаний  на образцах твердых и  жидких топлив</vt:lpstr>
      <vt:lpstr>Организация и проведение межгосударственных межлабораторных сравнительных испытаний  на образцах твердых и  жидких топлив</vt:lpstr>
      <vt:lpstr>Разработка  новых нормативных документов в области калориметрии</vt:lpstr>
      <vt:lpstr>Совершенствование государственного первичного эталона единиц энергии сгорания (ГЭТ 16-2010)</vt:lpstr>
      <vt:lpstr>Сличения национальных эталонов единицы энергии сгорания в рамках КООМЕТ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Корчагина</cp:lastModifiedBy>
  <cp:revision>124</cp:revision>
  <dcterms:created xsi:type="dcterms:W3CDTF">2011-07-12T17:17:20Z</dcterms:created>
  <dcterms:modified xsi:type="dcterms:W3CDTF">2015-10-22T12:36:02Z</dcterms:modified>
</cp:coreProperties>
</file>